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45"/>
  </p:notesMasterIdLst>
  <p:handoutMasterIdLst>
    <p:handoutMasterId r:id="rId46"/>
  </p:handoutMasterIdLst>
  <p:sldIdLst>
    <p:sldId id="2147482836" r:id="rId6"/>
    <p:sldId id="2147482935" r:id="rId7"/>
    <p:sldId id="2147482936" r:id="rId8"/>
    <p:sldId id="2147482937" r:id="rId9"/>
    <p:sldId id="2147482938" r:id="rId10"/>
    <p:sldId id="2147482939" r:id="rId11"/>
    <p:sldId id="2147482940" r:id="rId12"/>
    <p:sldId id="2147482941" r:id="rId13"/>
    <p:sldId id="2147482942" r:id="rId14"/>
    <p:sldId id="365" r:id="rId15"/>
    <p:sldId id="258" r:id="rId16"/>
    <p:sldId id="269" r:id="rId17"/>
    <p:sldId id="363" r:id="rId18"/>
    <p:sldId id="2147482889" r:id="rId19"/>
    <p:sldId id="2147482890" r:id="rId20"/>
    <p:sldId id="2147482908" r:id="rId21"/>
    <p:sldId id="2147482909" r:id="rId22"/>
    <p:sldId id="2147482932" r:id="rId23"/>
    <p:sldId id="2147482914" r:id="rId24"/>
    <p:sldId id="2147482915" r:id="rId25"/>
    <p:sldId id="2147482916" r:id="rId26"/>
    <p:sldId id="2147482910" r:id="rId27"/>
    <p:sldId id="2147482933" r:id="rId28"/>
    <p:sldId id="2147482919" r:id="rId29"/>
    <p:sldId id="2147482917" r:id="rId30"/>
    <p:sldId id="2147482918" r:id="rId31"/>
    <p:sldId id="2147482923" r:id="rId32"/>
    <p:sldId id="2147482920" r:id="rId33"/>
    <p:sldId id="2147482921" r:id="rId34"/>
    <p:sldId id="2147482922" r:id="rId35"/>
    <p:sldId id="2147482924" r:id="rId36"/>
    <p:sldId id="2147482925" r:id="rId37"/>
    <p:sldId id="2147482926" r:id="rId38"/>
    <p:sldId id="2147482928" r:id="rId39"/>
    <p:sldId id="2147482929" r:id="rId40"/>
    <p:sldId id="2147482934" r:id="rId41"/>
    <p:sldId id="2147482930" r:id="rId42"/>
    <p:sldId id="2147482931" r:id="rId43"/>
    <p:sldId id="377" r:id="rId4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-Session-ENG" id="{B55AA1A6-1AEB-42C7-A277-7C712E3B5BC2}">
          <p14:sldIdLst>
            <p14:sldId id="2147482836"/>
            <p14:sldId id="2147482935"/>
            <p14:sldId id="2147482936"/>
            <p14:sldId id="2147482937"/>
            <p14:sldId id="2147482938"/>
            <p14:sldId id="2147482939"/>
            <p14:sldId id="2147482940"/>
            <p14:sldId id="2147482941"/>
            <p14:sldId id="2147482942"/>
          </p14:sldIdLst>
        </p14:section>
        <p14:section name="Live-Session-SPA" id="{B9C86BE3-CCD5-495F-8E27-EB498F132A85}">
          <p14:sldIdLst>
            <p14:sldId id="365"/>
          </p14:sldIdLst>
        </p14:section>
        <p14:section name="Overview" id="{3CAE196B-5A6C-4D22-A2AD-1CDB052C40B7}">
          <p14:sldIdLst/>
        </p14:section>
        <p14:section name="Content" id="{660B4914-61C5-4613-82D6-881ED96EA14E}">
          <p14:sldIdLst>
            <p14:sldId id="258"/>
            <p14:sldId id="269"/>
            <p14:sldId id="363"/>
            <p14:sldId id="2147482889"/>
            <p14:sldId id="2147482890"/>
            <p14:sldId id="2147482908"/>
            <p14:sldId id="2147482909"/>
            <p14:sldId id="2147482932"/>
            <p14:sldId id="2147482914"/>
            <p14:sldId id="2147482915"/>
            <p14:sldId id="2147482916"/>
            <p14:sldId id="2147482910"/>
            <p14:sldId id="2147482933"/>
            <p14:sldId id="2147482919"/>
            <p14:sldId id="2147482917"/>
            <p14:sldId id="2147482918"/>
            <p14:sldId id="2147482923"/>
            <p14:sldId id="2147482920"/>
            <p14:sldId id="2147482921"/>
            <p14:sldId id="2147482922"/>
            <p14:sldId id="2147482924"/>
            <p14:sldId id="2147482925"/>
            <p14:sldId id="2147482926"/>
            <p14:sldId id="2147482928"/>
            <p14:sldId id="2147482929"/>
            <p14:sldId id="2147482934"/>
            <p14:sldId id="2147482930"/>
            <p14:sldId id="2147482931"/>
          </p14:sldIdLst>
        </p14:section>
        <p14:section name="Thank you" id="{18039BEC-4E63-4173-80E5-4B32294302B2}">
          <p14:sldIdLst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B73632-6CE1-F5AC-1EEB-9FB25C076E5B}" name="Matt Gotteiner" initials="MG" userId="S::magottei@microsoft.com::44e5f686-35a1-4e2c-9ff3-7b6adafcd3c3" providerId="AD"/>
  <p188:author id="{C8638F61-D788-0416-058F-1806F657B844}" name="Gwyneth Peña-Siguenza" initials="GP" userId="S::gwynethp@microsoft.com::42e4cf84-09c2-4e31-8cfe-799f11230782" providerId="AD"/>
  <p188:author id="{526DF9A2-33C5-A206-06EC-FB815EEEF4C6}" name="Pamela Fox" initials="PF" userId="S::pamelafox@microsoft.com::05c421f6-d446-4f2a-8ee0-1060b47b154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17"/>
    <a:srgbClr val="0352A6"/>
    <a:srgbClr val="000000"/>
    <a:srgbClr val="6B6B6B"/>
    <a:srgbClr val="FFFDD9"/>
    <a:srgbClr val="ECE67B"/>
    <a:srgbClr val="AB93C3"/>
    <a:srgbClr val="997DB6"/>
    <a:srgbClr val="9689B5"/>
    <a:srgbClr val="745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8633A-66BA-0343-CD3B-1C115FACF82E}" v="8" dt="2025-10-15T22:06:10.386"/>
    <p1510:client id="{AC068813-5BF9-7A44-8622-121CE010A101}" v="1" dt="2025-10-14T21:43:46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3C7EB-5B7F-EC35-C47A-3E71DEC2A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F19CB-5D50-8F75-DC84-99B30658E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88F21-FC08-4265-A0EA-7DCAAA8A0386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4DA-6BA0-F689-ED4C-B26987C81F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571DD-CE34-DB8F-9E07-DC1DF6217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5052-7AF3-4E33-B760-A67F7CF6271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371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9A59-3B4E-43BA-8563-6D5BDB7C83C0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77DB-9E19-4DE0-B5FC-477F0E7FE6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46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568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https://learn.microsoft.com/en-us/azure/ai-services/openai/how-to/structured-outputs?tabs=python-secure%2Cdotnet-entra-id&amp;pivots=programming-language-python#function-calling-with-structured-outputs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101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9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2339FE-CC47-9369-9EAF-6CFE23FFF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17887"/>
            <a:ext cx="12192000" cy="687588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/>
          </p:cNvSpPr>
          <p:nvPr userDrawn="1"/>
        </p:nvSpPr>
        <p:spPr>
          <a:xfrm>
            <a:off x="0" y="4533900"/>
            <a:ext cx="12192000" cy="2306212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-244496" y="-1"/>
            <a:ext cx="12436496" cy="106231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-785235" y="-328456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92363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1455837" y="5616224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D19A47D0-0386-C2EB-3688-D5D1F7A0FD9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81027" y="677183"/>
            <a:ext cx="10829946" cy="5485745"/>
            <a:chOff x="0" y="-47625"/>
            <a:chExt cx="4197679" cy="2032576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78AA4D-280D-040C-30AF-540254FEE3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AACC4D65-72F3-882E-0C74-29085F7FA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81E6FA9-5712-682C-A5FA-B06C89763C5B}"/>
              </a:ext>
            </a:extLst>
          </p:cNvPr>
          <p:cNvSpPr txBox="1">
            <a:spLocks/>
          </p:cNvSpPr>
          <p:nvPr userDrawn="1"/>
        </p:nvSpPr>
        <p:spPr>
          <a:xfrm>
            <a:off x="978147" y="1008156"/>
            <a:ext cx="10235705" cy="76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200846C-D6C9-853D-DB75-4B0B6DF6E2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8147" y="1964047"/>
            <a:ext cx="10235705" cy="3852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7ACA83-8A24-CEEC-CFF9-272221E0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7" y="1026203"/>
            <a:ext cx="10235705" cy="806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2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09139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86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109" y="3877577"/>
            <a:ext cx="10913982" cy="7635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4766731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6685936-0169-34D6-D524-77DA27F95E5C}"/>
              </a:ext>
            </a:extLst>
          </p:cNvPr>
          <p:cNvGrpSpPr/>
          <p:nvPr userDrawn="1"/>
        </p:nvGrpSpPr>
        <p:grpSpPr>
          <a:xfrm>
            <a:off x="276434" y="-29334"/>
            <a:ext cx="576580" cy="6858001"/>
            <a:chOff x="0" y="0"/>
            <a:chExt cx="923323" cy="13716000"/>
          </a:xfrm>
        </p:grpSpPr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BEC499-967A-9B2E-663D-537ACDDA5F8D}"/>
                </a:ext>
              </a:extLst>
            </p:cNvPr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C43B49D-943A-E1AC-A2BF-FB8BA8DA7140}"/>
                </a:ext>
              </a:extLst>
            </p:cNvPr>
            <p:cNvSpPr/>
            <p:nvPr/>
          </p:nvSpPr>
          <p:spPr>
            <a:xfrm>
              <a:off x="0" y="6724554"/>
              <a:ext cx="400588" cy="266892"/>
            </a:xfrm>
            <a:custGeom>
              <a:avLst/>
              <a:gdLst/>
              <a:ahLst/>
              <a:cxnLst/>
              <a:rect l="l" t="t" r="r" b="b"/>
              <a:pathLst>
                <a:path w="400588" h="266892">
                  <a:moveTo>
                    <a:pt x="0" y="0"/>
                  </a:moveTo>
                  <a:lnTo>
                    <a:pt x="400588" y="0"/>
                  </a:lnTo>
                  <a:lnTo>
                    <a:pt x="400588" y="266892"/>
                  </a:lnTo>
                  <a:lnTo>
                    <a:pt x="0" y="26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AutoShape 8">
            <a:extLst>
              <a:ext uri="{FF2B5EF4-FFF2-40B4-BE49-F238E27FC236}">
                <a16:creationId xmlns:a16="http://schemas.microsoft.com/office/drawing/2014/main" id="{5B0F7F05-AE44-780B-B6D3-1C7601CBDAFE}"/>
              </a:ext>
            </a:extLst>
          </p:cNvPr>
          <p:cNvSpPr/>
          <p:nvPr userDrawn="1"/>
        </p:nvSpPr>
        <p:spPr>
          <a:xfrm>
            <a:off x="861483" y="3455987"/>
            <a:ext cx="11330517" cy="4763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BC146F-477C-6739-48C0-131FE8CF8B74}"/>
              </a:ext>
            </a:extLst>
          </p:cNvPr>
          <p:cNvSpPr txBox="1">
            <a:spLocks/>
          </p:cNvSpPr>
          <p:nvPr userDrawn="1"/>
        </p:nvSpPr>
        <p:spPr>
          <a:xfrm>
            <a:off x="1066804" y="495445"/>
            <a:ext cx="10913982" cy="76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CD599-72CC-2EDA-9D9B-CA67650500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58111" y="1462165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B0F46-90AA-AF3A-87DF-2BCBB2898C3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66806" y="389568"/>
            <a:ext cx="10913980" cy="936770"/>
          </a:xfrm>
        </p:spPr>
        <p:txBody>
          <a:bodyPr>
            <a:normAutofit/>
          </a:bodyPr>
          <a:lstStyle>
            <a:lvl1pPr>
              <a:defRPr sz="4400">
                <a:latin typeface="Aptos Display (Headings)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888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AE02A-0F3D-772B-AE13-4C3242EB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42665-4ED8-5551-CD4E-445F4C4D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BB6C-0AEE-790B-DA43-889582BD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4405D5D-B20D-5EDC-B7DF-DA29FEB96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27666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B2258-EEDF-F0FE-1595-6FF5A900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08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024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2D45-3A83-AEA7-3C98-A922D9D6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A29E-D909-EBD3-F645-D91D5C27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2051-1577-C401-CF83-F5F6F0F1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02E4E-CF91-9091-E3E4-1849EDA1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E776-C01B-C144-3A80-F16152D5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032A7-C620-28FF-7E02-0504302A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54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243B-4CE5-2C2B-3D4A-4310222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B730-BF81-A82B-31EA-B887DDDB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F2ED-813E-436A-FA87-DF185BDD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6617-C184-23FC-1604-80399909F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FA727-B2C2-C624-CD3A-67F966E3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06E74-28DE-A028-1DF0-5CA3D35F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A0C9B-9D47-2AC8-32D1-29D486B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3F9C2-F47A-949C-50EB-A6E0CCCB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7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A44-E74A-143E-0F9D-CF483D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C20D3-4F4E-8DC2-34B5-EFF7681D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BE658-2B11-6008-C727-3F41C4B9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9BDF-639D-E898-ED35-F9155D5B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28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90D4-0A29-C023-D79F-0EB18693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70AF-B029-62A6-6D49-5CC9FBFF7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1DC73-01B7-2007-BF88-0F021A28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DF19B-1A42-1962-C23A-450FDDF6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AFA9-490E-0AAA-E440-69610B8A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18C8-0054-0E70-D43A-429F259C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2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S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9F37F258-5373-CDEA-E267-D30F732A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2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2F8C-D5D9-76D4-64EA-223A757B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3DEF9-6A1B-863A-2C3A-AC7C33656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354-7F91-C959-7DEB-A6D1172E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24381-4A22-1980-7BA8-6E4052F1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4551-DD7B-01B9-0EBE-60F2387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59E7-B985-AF19-1695-41D3383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802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1D8-C192-BE6C-99B4-FD11C0C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42917-210D-567F-2CB7-C194B450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5793-45A5-5204-0F61-DD574294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1B22-5D74-A27A-395B-C4746AF5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BF5D-DD6D-6E5B-A417-DD07F5D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62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B1E22-1FE5-FEA0-ABED-031BE49EA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F47FB-61AC-82AB-54E7-E333D1BAB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06A-9714-F515-A1EF-BAE67E2E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50FC-F9C7-4384-87D7-4CE6498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33DE-7937-C763-59A1-AC55CDAD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895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ssion - ENG -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6F56EAAE-366D-05E8-0166-9A3BCCC15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2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4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0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4B8ED60-7219-892C-79CA-7D10B076DE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40303-A40F-426A-4345-EC98B8EB7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0298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984B-C371-5229-2BC2-C9E004AA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9AE3-6A9C-48BF-B625-F62D98CE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0EDF-E828-983E-3F08-1FD4EF5C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15118E5-B6A6-8F87-E296-F2B53F1BE5CE}"/>
              </a:ext>
            </a:extLst>
          </p:cNvPr>
          <p:cNvSpPr>
            <a:spLocks/>
          </p:cNvSpPr>
          <p:nvPr userDrawn="1"/>
        </p:nvSpPr>
        <p:spPr>
          <a:xfrm rot="2700000">
            <a:off x="-6920109" y="-8048729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8"/>
                </a:lnTo>
                <a:lnTo>
                  <a:pt x="0" y="1506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7A981B-D56E-FF8D-A287-F4589A7FFB62}"/>
              </a:ext>
            </a:extLst>
          </p:cNvPr>
          <p:cNvSpPr/>
          <p:nvPr userDrawn="1"/>
        </p:nvSpPr>
        <p:spPr>
          <a:xfrm rot="2700000">
            <a:off x="4295155" y="3363694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9"/>
                </a:lnTo>
                <a:lnTo>
                  <a:pt x="0" y="15065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EAB633E-DB1D-053B-EC0F-A9FFC99D7D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4717602" y="1126453"/>
            <a:ext cx="8756202" cy="10581513"/>
          </a:xfrm>
          <a:custGeom>
            <a:avLst/>
            <a:gdLst/>
            <a:ahLst/>
            <a:cxnLst/>
            <a:rect l="l" t="t" r="r" b="b"/>
            <a:pathLst>
              <a:path w="8756202" h="10581513">
                <a:moveTo>
                  <a:pt x="0" y="0"/>
                </a:moveTo>
                <a:lnTo>
                  <a:pt x="8756202" y="0"/>
                </a:lnTo>
                <a:lnTo>
                  <a:pt x="8756202" y="10581513"/>
                </a:lnTo>
                <a:lnTo>
                  <a:pt x="0" y="1058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35DC417-5E11-8C55-7A8C-C34E26BE3E8E}"/>
              </a:ext>
            </a:extLst>
          </p:cNvPr>
          <p:cNvSpPr>
            <a:spLocks/>
          </p:cNvSpPr>
          <p:nvPr userDrawn="1"/>
        </p:nvSpPr>
        <p:spPr>
          <a:xfrm>
            <a:off x="5954084" y="-6249439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9EDDBB4-180B-3195-2E01-126D73C4CF28}"/>
              </a:ext>
            </a:extLst>
          </p:cNvPr>
          <p:cNvSpPr/>
          <p:nvPr userDrawn="1"/>
        </p:nvSpPr>
        <p:spPr>
          <a:xfrm>
            <a:off x="553172" y="682470"/>
            <a:ext cx="1776025" cy="1776025"/>
          </a:xfrm>
          <a:custGeom>
            <a:avLst/>
            <a:gdLst/>
            <a:ahLst/>
            <a:cxnLst/>
            <a:rect l="l" t="t" r="r" b="b"/>
            <a:pathLst>
              <a:path w="1776025" h="1776025">
                <a:moveTo>
                  <a:pt x="0" y="0"/>
                </a:moveTo>
                <a:lnTo>
                  <a:pt x="1776025" y="0"/>
                </a:lnTo>
                <a:lnTo>
                  <a:pt x="1776025" y="1776024"/>
                </a:lnTo>
                <a:lnTo>
                  <a:pt x="0" y="177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3EE17185-00E9-129E-619D-AC00CA972B50}"/>
              </a:ext>
            </a:extLst>
          </p:cNvPr>
          <p:cNvSpPr/>
          <p:nvPr userDrawn="1"/>
        </p:nvSpPr>
        <p:spPr>
          <a:xfrm>
            <a:off x="10073978" y="4225416"/>
            <a:ext cx="1703505" cy="1703505"/>
          </a:xfrm>
          <a:custGeom>
            <a:avLst/>
            <a:gdLst/>
            <a:ahLst/>
            <a:cxnLst/>
            <a:rect l="l" t="t" r="r" b="b"/>
            <a:pathLst>
              <a:path w="1703505" h="1703505">
                <a:moveTo>
                  <a:pt x="0" y="0"/>
                </a:moveTo>
                <a:lnTo>
                  <a:pt x="1703505" y="0"/>
                </a:lnTo>
                <a:lnTo>
                  <a:pt x="1703505" y="1703505"/>
                </a:lnTo>
                <a:lnTo>
                  <a:pt x="0" y="1703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158DB9B-8B48-7177-4CBF-862BB2C84712}"/>
              </a:ext>
            </a:extLst>
          </p:cNvPr>
          <p:cNvSpPr/>
          <p:nvPr userDrawn="1"/>
        </p:nvSpPr>
        <p:spPr>
          <a:xfrm>
            <a:off x="2886574" y="5267045"/>
            <a:ext cx="1590955" cy="1590955"/>
          </a:xfrm>
          <a:custGeom>
            <a:avLst/>
            <a:gdLst/>
            <a:ahLst/>
            <a:cxnLst/>
            <a:rect l="l" t="t" r="r" b="b"/>
            <a:pathLst>
              <a:path w="1590955" h="1590955">
                <a:moveTo>
                  <a:pt x="0" y="0"/>
                </a:moveTo>
                <a:lnTo>
                  <a:pt x="1590955" y="0"/>
                </a:lnTo>
                <a:lnTo>
                  <a:pt x="1590955" y="1590954"/>
                </a:lnTo>
                <a:lnTo>
                  <a:pt x="0" y="159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565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7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3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8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4115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0515600" cy="1594358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29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633582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ABE5541-45AA-5D0D-8169-D76F16EACDA3}"/>
              </a:ext>
            </a:extLst>
          </p:cNvPr>
          <p:cNvSpPr/>
          <p:nvPr userDrawn="1"/>
        </p:nvSpPr>
        <p:spPr>
          <a:xfrm>
            <a:off x="739972" y="471669"/>
            <a:ext cx="1860550" cy="525189"/>
          </a:xfrm>
          <a:custGeom>
            <a:avLst/>
            <a:gdLst/>
            <a:ahLst/>
            <a:cxnLst/>
            <a:rect l="l" t="t" r="r" b="b"/>
            <a:pathLst>
              <a:path w="3040582" h="862772">
                <a:moveTo>
                  <a:pt x="0" y="0"/>
                </a:moveTo>
                <a:lnTo>
                  <a:pt x="3040582" y="0"/>
                </a:lnTo>
                <a:lnTo>
                  <a:pt x="3040582" y="862771"/>
                </a:lnTo>
                <a:lnTo>
                  <a:pt x="0" y="86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42" t="-57395" r="-18192" b="-5844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6718F5-4CB2-A424-FD1A-5CC53BB88C2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8653AB-9915-A1B3-34BF-C7AA9C6808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96000" y="4550797"/>
            <a:ext cx="5249941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3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343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3110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3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0507263" y="-47447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0507262" y="5433661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16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you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1690688"/>
            <a:ext cx="10515602" cy="5167313"/>
            <a:chOff x="0" y="-234844"/>
            <a:chExt cx="4396591" cy="2457932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-234844"/>
              <a:ext cx="4396591" cy="2457932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1837854"/>
            <a:ext cx="9863666" cy="4339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6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the speakers</a:t>
            </a:r>
            <a:endParaRPr lang="es-MX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4CD342C-E2D3-353F-8B33-2ACD3A1BE8B3}"/>
              </a:ext>
            </a:extLst>
          </p:cNvPr>
          <p:cNvGrpSpPr/>
          <p:nvPr userDrawn="1"/>
        </p:nvGrpSpPr>
        <p:grpSpPr>
          <a:xfrm>
            <a:off x="6891020" y="3537719"/>
            <a:ext cx="4064848" cy="3320281"/>
            <a:chOff x="0" y="0"/>
            <a:chExt cx="1513731" cy="2223088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F86E2AA-C4BD-82FC-82EE-004E6D1D47E9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62988-03A8-2DE6-E763-D7FD9D803333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CA45EA46-89E2-2C45-FAE0-708611EC9957}"/>
              </a:ext>
            </a:extLst>
          </p:cNvPr>
          <p:cNvGrpSpPr/>
          <p:nvPr userDrawn="1"/>
        </p:nvGrpSpPr>
        <p:grpSpPr>
          <a:xfrm>
            <a:off x="1075267" y="3537719"/>
            <a:ext cx="4064848" cy="3320281"/>
            <a:chOff x="0" y="0"/>
            <a:chExt cx="1513731" cy="22230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21B8092-5047-EEF5-E13B-09FC7334CE51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7CCC31-8AF4-47FA-8DCA-1BD5C1B435BC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458710" y="205581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7F8969-FF6A-9BCC-AAAE-F6E9D06627D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58711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4A18B6-AE97-E15D-EB56-EA636756AB0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642957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A49CB7E8-945A-668B-6849-ED0A7A9C6C14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642957" y="203967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87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630766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Topic 2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DAB7B18-2172-6B5E-E96C-86A5E2B0D6A1}"/>
              </a:ext>
            </a:extLst>
          </p:cNvPr>
          <p:cNvSpPr/>
          <p:nvPr userDrawn="1"/>
        </p:nvSpPr>
        <p:spPr>
          <a:xfrm>
            <a:off x="6096000" y="-5658646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96201" y="1146176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11B5D-82C1-6F6D-D8BA-6C10531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9B62F-7E8A-D6CF-D5AB-E82D2B53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3780-EE84-6AB5-4311-157708D6A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94684-00AF-422F-9E70-484377D91052}" type="datetimeFigureOut">
              <a:rPr lang="es-MX" smtClean="0"/>
              <a:t>15/10/2025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6702-23AF-355E-E6EF-D39091A58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D74D-5BAE-5E6C-D834-ABB626BE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0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  <p:sldLayoutId id="2147483649" r:id="rId3"/>
    <p:sldLayoutId id="2147483678" r:id="rId4"/>
    <p:sldLayoutId id="2147483684" r:id="rId5"/>
    <p:sldLayoutId id="2147483674" r:id="rId6"/>
    <p:sldLayoutId id="2147483675" r:id="rId7"/>
    <p:sldLayoutId id="2147483673" r:id="rId8"/>
    <p:sldLayoutId id="2147483676" r:id="rId9"/>
    <p:sldLayoutId id="2147483679" r:id="rId10"/>
    <p:sldLayoutId id="2147483680" r:id="rId11"/>
    <p:sldLayoutId id="2147483681" r:id="rId12"/>
    <p:sldLayoutId id="2147483655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6" r:id="rId19"/>
    <p:sldLayoutId id="2147483657" r:id="rId20"/>
    <p:sldLayoutId id="2147483658" r:id="rId21"/>
    <p:sldLayoutId id="2147483659" r:id="rId22"/>
    <p:sldLayoutId id="214748368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ythonia/recurso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@lagps" TargetMode="External"/><Relationship Id="rId2" Type="http://schemas.openxmlformats.org/officeDocument/2006/relationships/hyperlink" Target="https://linkedin.com/in/madebygp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aka.ms/pythonia/discor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aka.ms/python-openai-demos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youtu.be/0WwpMFMHEOo?si=z9Le9YcQAztOkY4w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chat.py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docs/guides/structured-outputs?api-mode=chat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dantic.dev/latest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tructured_outputs_basic.py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structured_outputs_description.py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structured_outputs_enum.py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structured_outputs_function_calling.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blog/structured-outputs" TargetMode="External"/><Relationship Id="rId2" Type="http://schemas.openxmlformats.org/officeDocument/2006/relationships/hyperlink" Target="https://learn.microsoft.com/azure/ai-services/openai/how-to/structured-outputs" TargetMode="Externa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azure-openai-entity-extraction" TargetMode="Externa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zure-openai-entity-extraction/blob/main/extract_github_issue.py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zure-openai-entity-extraction/blob/main/extract_github_repo.py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zure-openai-entity-extraction/blob/main/extract_webpage.py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zure-openai-entity-extraction/blob/main/extract_pdf_receipt.py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microsoft/markitdown" TargetMode="Externa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zure-openai-entity-extraction/blob/main/extract_image_graph.py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zure-openai-entity-extraction/blob/main/extract_image_table.py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ythonia/discor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aka.ms/PythonIA/grabaciones" TargetMode="External"/><Relationship Id="rId5" Type="http://schemas.openxmlformats.org/officeDocument/2006/relationships/hyperlink" Target="http://aka.ms/PythonIA/recursos" TargetMode="External"/><Relationship Id="rId4" Type="http://schemas.openxmlformats.org/officeDocument/2006/relationships/hyperlink" Target="https://aka.ms/pythonia/hora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AEC0-BDBA-46F1-C35D-BCE007643967}"/>
              </a:ext>
            </a:extLst>
          </p:cNvPr>
          <p:cNvSpPr txBox="1">
            <a:spLocks/>
          </p:cNvSpPr>
          <p:nvPr/>
        </p:nvSpPr>
        <p:spPr>
          <a:xfrm>
            <a:off x="838200" y="2858423"/>
            <a:ext cx="6086475" cy="11411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0000">
                <a:solidFill>
                  <a:schemeClr val="bg1"/>
                </a:solidFill>
              </a:rPr>
              <a:t>Python + IA</a:t>
            </a:r>
          </a:p>
        </p:txBody>
      </p:sp>
    </p:spTree>
    <p:extLst>
      <p:ext uri="{BB962C8B-B14F-4D97-AF65-F5344CB8AC3E}">
        <p14:creationId xmlns:p14="http://schemas.microsoft.com/office/powerpoint/2010/main" val="367477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626B-1396-12AB-4226-9B7141D5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1A1F40-324E-C413-97EE-48B9AF629DFA}"/>
              </a:ext>
            </a:extLst>
          </p:cNvPr>
          <p:cNvSpPr/>
          <p:nvPr/>
        </p:nvSpPr>
        <p:spPr>
          <a:xfrm>
            <a:off x="470780" y="1484768"/>
            <a:ext cx="6554709" cy="5540721"/>
          </a:xfrm>
          <a:prstGeom prst="roundRect">
            <a:avLst>
              <a:gd name="adj" fmla="val 21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0605B6-8C41-2644-1ACB-81925A8A00D0}"/>
              </a:ext>
            </a:extLst>
          </p:cNvPr>
          <p:cNvSpPr txBox="1">
            <a:spLocks/>
          </p:cNvSpPr>
          <p:nvPr/>
        </p:nvSpPr>
        <p:spPr>
          <a:xfrm>
            <a:off x="596349" y="1618258"/>
            <a:ext cx="6294782" cy="50873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🧠 10/7: LLMs </a:t>
            </a:r>
          </a:p>
          <a:p>
            <a:r>
              <a:rPr lang="en-US"/>
              <a:t>↖️ 10/8: Embeddings  </a:t>
            </a:r>
            <a:r>
              <a:rPr lang="en-US" err="1"/>
              <a:t>vectoriales</a:t>
            </a:r>
          </a:p>
          <a:p>
            <a:r>
              <a:rPr lang="en-US"/>
              <a:t>🔍 10/9: RAG </a:t>
            </a:r>
          </a:p>
          <a:p>
            <a:r>
              <a:rPr lang="en-US"/>
              <a:t>🖼️ 10/14: Models de Visión </a:t>
            </a:r>
          </a:p>
          <a:p>
            <a:r>
              <a:rPr lang="en-US"/>
              <a:t>🛠️ 10/15: </a:t>
            </a:r>
            <a:r>
              <a:rPr lang="en-US" err="1"/>
              <a:t>Salidas</a:t>
            </a:r>
            <a:r>
              <a:rPr lang="en-US"/>
              <a:t> </a:t>
            </a:r>
            <a:r>
              <a:rPr lang="en-US" err="1"/>
              <a:t>Estructuradas</a:t>
            </a:r>
            <a:r>
              <a:rPr lang="en-US"/>
              <a:t> </a:t>
            </a:r>
          </a:p>
          <a:p>
            <a:r>
              <a:rPr lang="en-US"/>
              <a:t>🛡️ 10/16: Calidad y Seguridad </a:t>
            </a:r>
          </a:p>
          <a:p>
            <a:r>
              <a:rPr lang="en-US"/>
              <a:t>🛠️ 10/21: Tool calling </a:t>
            </a:r>
          </a:p>
          <a:p>
            <a:r>
              <a:rPr lang="en-US"/>
              <a:t>🤖 10/22: </a:t>
            </a:r>
            <a:r>
              <a:rPr lang="en-US" err="1"/>
              <a:t>Agentes</a:t>
            </a:r>
          </a:p>
          <a:p>
            <a:r>
              <a:rPr lang="en-US"/>
              <a:t>🔗 10/23: Model Context Protocol 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D871E-7865-4ABB-BE12-9BBB10583357}"/>
              </a:ext>
            </a:extLst>
          </p:cNvPr>
          <p:cNvSpPr txBox="1"/>
          <p:nvPr/>
        </p:nvSpPr>
        <p:spPr>
          <a:xfrm>
            <a:off x="7998509" y="6066117"/>
            <a:ext cx="40181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hlinkClick r:id="rId3"/>
              </a:rPr>
              <a:t>aka.ms/pythonia/recursos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90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F498-58FB-A77B-B566-A60C28CC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Python +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B708-5475-3713-E181-48E985434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930439"/>
            <a:ext cx="11906688" cy="15943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latin typeface="Aptos"/>
                <a:cs typeface="Segoe UI"/>
              </a:rPr>
              <a:t>🛠️ </a:t>
            </a:r>
            <a:r>
              <a:rPr lang="en-US" sz="4800" err="1">
                <a:latin typeface="Aptos"/>
                <a:cs typeface="Segoe UI"/>
              </a:rPr>
              <a:t>Salidas</a:t>
            </a:r>
            <a:r>
              <a:rPr lang="en-US" sz="4800">
                <a:latin typeface="Aptos"/>
                <a:cs typeface="Segoe UI"/>
              </a:rPr>
              <a:t> </a:t>
            </a:r>
            <a:r>
              <a:rPr lang="en-US" sz="4800" err="1">
                <a:latin typeface="Aptos"/>
                <a:cs typeface="Segoe UI"/>
              </a:rPr>
              <a:t>estructuradas</a:t>
            </a:r>
            <a:endParaRPr lang="es-MX" sz="4800">
              <a:latin typeface="Aptos" panose="020B0004020202020204" pitchFamily="34" charset="0"/>
              <a:cs typeface="Segoe U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3F6DCF-3603-19EC-9B34-2D2871DE85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Gwyneth Peña-Siguenza</a:t>
            </a:r>
            <a:endParaRPr lang="en-US">
              <a:solidFill>
                <a:srgbClr val="000000"/>
              </a:solidFill>
            </a:endParaRPr>
          </a:p>
          <a:p>
            <a:r>
              <a:rPr lang="en-US"/>
              <a:t>Python Cloud Advocate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  <a:hlinkClick r:id="rId2"/>
              </a:rPr>
              <a:t>linkedin.com/in/madebygps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hlinkClick r:id="rId2"/>
            </a:endParaRPr>
          </a:p>
          <a:p>
            <a:pPr lvl="0"/>
            <a:r>
              <a:rPr lang="en-US">
                <a:solidFill>
                  <a:srgbClr val="000000"/>
                </a:solidFill>
                <a:hlinkClick r:id="rId3"/>
              </a:rPr>
              <a:t>youtube.com/@lagps</a:t>
            </a:r>
            <a:endParaRPr lang="en-US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DE463-587A-C098-1FDB-9940F4FAECDD}"/>
              </a:ext>
            </a:extLst>
          </p:cNvPr>
          <p:cNvSpPr txBox="1"/>
          <p:nvPr/>
        </p:nvSpPr>
        <p:spPr>
          <a:xfrm>
            <a:off x="7730199" y="5347047"/>
            <a:ext cx="40181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hlinkClick r:id="rId4"/>
              </a:rPr>
              <a:t>aka.ms/pythonia/discord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36634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9586F9-19CA-2B06-D6D7-5EAA9D3145B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s-MX"/>
              <a:t>Introducción</a:t>
            </a:r>
            <a:endParaRPr lang="en-US"/>
          </a:p>
          <a:p>
            <a:pPr>
              <a:buFont typeface="Arial"/>
              <a:buChar char="•"/>
            </a:pPr>
            <a:r>
              <a:rPr lang="es-MX"/>
              <a:t>Definiendo el esquema</a:t>
            </a:r>
          </a:p>
          <a:p>
            <a:pPr>
              <a:buFont typeface="Arial"/>
              <a:buChar char="•"/>
            </a:pPr>
            <a:r>
              <a:rPr lang="es-MX"/>
              <a:t>Mejorando los modelos</a:t>
            </a:r>
          </a:p>
          <a:p>
            <a:pPr>
              <a:buFont typeface="Arial"/>
              <a:buChar char="•"/>
            </a:pPr>
            <a:r>
              <a:rPr lang="es-MX"/>
              <a:t>Casos de uso</a:t>
            </a:r>
          </a:p>
          <a:p>
            <a:pPr>
              <a:buFont typeface="Arial"/>
              <a:buChar char="•"/>
            </a:pPr>
            <a:endParaRPr lang="es-MX"/>
          </a:p>
          <a:p>
            <a:pPr marL="0" indent="0">
              <a:buNone/>
            </a:pPr>
            <a:endParaRPr lang="es-MX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6A72E-589A-553F-B8A5-68C1843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80310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2152-959D-0D14-7627-BD2BB30E0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F642-96F4-24E0-CCF3-F5703FB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¿Quieres seguir los pasos?</a:t>
            </a:r>
            <a:endParaRPr lang="es-MX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88A6A08-281E-AF47-D376-A6196C8031CB}"/>
              </a:ext>
            </a:extLst>
          </p:cNvPr>
          <p:cNvSpPr txBox="1">
            <a:spLocks/>
          </p:cNvSpPr>
          <p:nvPr/>
        </p:nvSpPr>
        <p:spPr>
          <a:xfrm>
            <a:off x="1118331" y="1876431"/>
            <a:ext cx="10235705" cy="17525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s-US"/>
              <a:t>Abre este repositorio de GitHub:</a:t>
            </a:r>
            <a:br>
              <a:rPr lang="es-US"/>
            </a:br>
            <a:r>
              <a:rPr lang="es-US">
                <a:hlinkClick r:id="rId2"/>
              </a:rPr>
              <a:t>aka.ms/python-openai-demos</a:t>
            </a:r>
          </a:p>
          <a:p>
            <a:pPr marL="514350" indent="-514350">
              <a:buFont typeface="+mj-lt"/>
              <a:buAutoNum type="arabicPeriod"/>
            </a:pPr>
            <a:r>
              <a:rPr lang="es-US"/>
              <a:t>Usa el botón "</a:t>
            </a:r>
            <a:r>
              <a:rPr lang="es-US" err="1"/>
              <a:t>Code</a:t>
            </a:r>
            <a:r>
              <a:rPr lang="es-US"/>
              <a:t>" para crear un GitHub </a:t>
            </a:r>
            <a:r>
              <a:rPr lang="es-US" err="1"/>
              <a:t>Codespace</a:t>
            </a:r>
            <a:r>
              <a:rPr lang="es-US"/>
              <a:t>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6BD9B0-41DA-69B4-9B98-1A21C02C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1199535" y="3628978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3FFE393-DAAA-6B05-6B21-3A59C579DF23}"/>
              </a:ext>
            </a:extLst>
          </p:cNvPr>
          <p:cNvSpPr txBox="1">
            <a:spLocks/>
          </p:cNvSpPr>
          <p:nvPr/>
        </p:nvSpPr>
        <p:spPr>
          <a:xfrm>
            <a:off x="1049416" y="6285307"/>
            <a:ext cx="10567146" cy="940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3. </a:t>
            </a:r>
            <a:r>
              <a:rPr lang="es-US"/>
              <a:t>Espera unos minutos para que se inicie el </a:t>
            </a:r>
            <a:r>
              <a:rPr lang="es-US" err="1"/>
              <a:t>Codespace</a:t>
            </a:r>
            <a:r>
              <a:rPr lang="es-US"/>
              <a:t> </a:t>
            </a:r>
            <a:r>
              <a:rPr lang="en-US"/>
              <a:t>⏱️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F32041-DB41-285E-B82C-BFF2038130B4}"/>
              </a:ext>
            </a:extLst>
          </p:cNvPr>
          <p:cNvCxnSpPr/>
          <p:nvPr/>
        </p:nvCxnSpPr>
        <p:spPr>
          <a:xfrm flipH="1">
            <a:off x="4178709" y="5820697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72D182-70EB-6C74-B0CC-D22110ACE3F6}"/>
              </a:ext>
            </a:extLst>
          </p:cNvPr>
          <p:cNvSpPr txBox="1"/>
          <p:nvPr/>
        </p:nvSpPr>
        <p:spPr>
          <a:xfrm>
            <a:off x="9732317" y="5401831"/>
            <a:ext cx="40181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hlinkClick r:id="rId4"/>
              </a:rPr>
              <a:t>Video guía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8219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B0CDC-1EA1-5C77-A58A-74D9FD0FF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E9AC-4BAA-4584-A69D-E1F8516F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Review: </a:t>
            </a:r>
            <a:r>
              <a:rPr lang="es-US"/>
              <a:t>Llamando a </a:t>
            </a:r>
            <a:r>
              <a:rPr lang="es-US" err="1"/>
              <a:t>LLMs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768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18AD2-2F2E-C685-BBF2-9C852527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0BC2-E74B-6B9B-3ADD-D9286557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Llamando</a:t>
            </a:r>
            <a:r>
              <a:rPr lang="en-US"/>
              <a:t> a la API de Chat Completions</a:t>
            </a:r>
            <a:endParaRPr lang="es-MX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4F4A8-59B8-5F45-1DBA-7670D0E3DF65}"/>
              </a:ext>
            </a:extLst>
          </p:cNvPr>
          <p:cNvSpPr txBox="1"/>
          <p:nvPr/>
        </p:nvSpPr>
        <p:spPr>
          <a:xfrm>
            <a:off x="1195387" y="1783821"/>
            <a:ext cx="9801226" cy="3195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response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client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chat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completions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/>
                <a:cs typeface="Consolas" panose="020B0609020204030204" pitchFamily="49" charset="0"/>
              </a:rPr>
              <a:t>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  model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"gpt-4o"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  temperature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/>
                <a:cs typeface="Consolas" panose="020B0609020204030204" pitchFamily="49" charset="0"/>
              </a:rPr>
              <a:t>0.7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messages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  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"system"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Eres un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asistente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útil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que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hace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muchas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referencias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ea typeface="+mn-lt"/>
                <a:cs typeface="+mn-lt"/>
              </a:rPr>
              <a:t>a 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gatos y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usa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ea typeface="+mn-lt"/>
                <a:cs typeface="+mn-lt"/>
              </a:rPr>
              <a:t>emojis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."</a:t>
            </a:r>
            <a:r>
              <a:rPr lang="en-US" sz="2000">
                <a:solidFill>
                  <a:srgbClr val="000000"/>
                </a:solidFill>
                <a:latin typeface="Consolas"/>
                <a:cs typeface="+mn-lt"/>
              </a:rPr>
              <a:t>},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  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"user"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: </a:t>
            </a:r>
            <a:r>
              <a:rPr lang="en-US" sz="2000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"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Escribe un haiku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sobre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 un gato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hambriento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que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quiere</a:t>
            </a:r>
            <a:r>
              <a:rPr lang="en-US" sz="2000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2000" err="1">
                <a:solidFill>
                  <a:srgbClr val="A31515"/>
                </a:solidFill>
                <a:latin typeface="Consolas"/>
                <a:ea typeface="+mn-lt"/>
                <a:cs typeface="+mn-lt"/>
              </a:rPr>
              <a:t>atún</a:t>
            </a:r>
            <a:r>
              <a:rPr lang="en-US" sz="2000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"</a:t>
            </a:r>
            <a:r>
              <a:rPr lang="en-US" sz="200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}</a:t>
            </a:r>
            <a:endParaRPr lang="en-US" sz="2000" b="0">
              <a:solidFill>
                <a:srgbClr val="000000"/>
              </a:solidFill>
              <a:effectLst/>
              <a:latin typeface="Consolas"/>
              <a:cs typeface="Consolas" panose="020B0609020204030204" pitchFamily="49" charset="0"/>
            </a:endParaRP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])</a:t>
            </a:r>
          </a:p>
          <a:p>
            <a:pPr>
              <a:lnSpc>
                <a:spcPts val="2225"/>
              </a:lnSpc>
            </a:pPr>
            <a:endParaRPr lang="en-US" sz="2000" b="0">
              <a:solidFill>
                <a:srgbClr val="795E2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25"/>
              </a:lnSpc>
            </a:pPr>
            <a:r>
              <a:rPr lang="en-US" sz="2000" b="0">
                <a:solidFill>
                  <a:srgbClr val="795E26"/>
                </a:solidFill>
                <a:effectLst/>
                <a:latin typeface="Consolas"/>
                <a:cs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response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choices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].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message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content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802FB-3796-C39A-71FC-D9B149CB908C}"/>
              </a:ext>
            </a:extLst>
          </p:cNvPr>
          <p:cNvSpPr txBox="1"/>
          <p:nvPr/>
        </p:nvSpPr>
        <p:spPr>
          <a:xfrm>
            <a:off x="1136342" y="6219736"/>
            <a:ext cx="61341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u="sng">
                <a:solidFill>
                  <a:srgbClr val="00008B"/>
                </a:solidFill>
                <a:latin typeface="Work Sans"/>
                <a:hlinkClick r:id="rId2"/>
              </a:rPr>
              <a:t>Ejemplo</a:t>
            </a:r>
            <a:r>
              <a:rPr lang="en-US" sz="2400" b="0" i="0" u="sng">
                <a:solidFill>
                  <a:srgbClr val="00008B"/>
                </a:solidFill>
                <a:effectLst/>
                <a:latin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chat.py</a:t>
            </a:r>
            <a:endParaRPr lang="en-US" sz="2400">
              <a:latin typeface="Work San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96820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307F-48C4-F611-CD57-F22E7EC4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EC02-10CB-1FE5-9439-48319CB2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Introducción</a:t>
            </a:r>
            <a:r>
              <a:rPr lang="en-US">
                <a:ea typeface="+mj-lt"/>
                <a:cs typeface="+mj-lt"/>
              </a:rPr>
              <a:t> a las </a:t>
            </a:r>
            <a:r>
              <a:rPr lang="en-US" err="1">
                <a:ea typeface="+mj-lt"/>
                <a:cs typeface="+mj-lt"/>
              </a:rPr>
              <a:t>salidas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estructuradas</a:t>
            </a:r>
          </a:p>
        </p:txBody>
      </p:sp>
    </p:spTree>
    <p:extLst>
      <p:ext uri="{BB962C8B-B14F-4D97-AF65-F5344CB8AC3E}">
        <p14:creationId xmlns:p14="http://schemas.microsoft.com/office/powerpoint/2010/main" val="1861920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4E279-E78F-D0FA-B320-EE6BFAC39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B4C4-3BD9-8EE1-73E0-F045DCDF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¿</a:t>
            </a:r>
            <a:r>
              <a:rPr lang="en-US" err="1">
                <a:ea typeface="+mj-lt"/>
                <a:cs typeface="+mj-lt"/>
              </a:rPr>
              <a:t>Qué</a:t>
            </a:r>
            <a:r>
              <a:rPr lang="en-US">
                <a:ea typeface="+mj-lt"/>
                <a:cs typeface="+mj-lt"/>
              </a:rPr>
              <a:t> son las </a:t>
            </a:r>
            <a:r>
              <a:rPr lang="en-US" err="1">
                <a:ea typeface="+mj-lt"/>
                <a:cs typeface="+mj-lt"/>
              </a:rPr>
              <a:t>salidas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estructuradas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0924C-0F2A-D191-0FD6-9453A01A3E4E}"/>
              </a:ext>
            </a:extLst>
          </p:cNvPr>
          <p:cNvSpPr txBox="1"/>
          <p:nvPr/>
        </p:nvSpPr>
        <p:spPr>
          <a:xfrm>
            <a:off x="1135283" y="6184298"/>
            <a:ext cx="90525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latin typeface="Aptos" panose="020B0004020202020204" pitchFamily="34" charset="0"/>
                <a:hlinkClick r:id="rId2"/>
              </a:rPr>
              <a:t>https://platform.openai.com/docs/guides/structured-outputs</a:t>
            </a:r>
            <a:endParaRPr lang="en-US" sz="2200">
              <a:latin typeface="Aptos" panose="020B0004020202020204" pitchFamily="34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B7B0B9F-34F7-B0BE-DF32-DCBD7FA43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984" y="1783821"/>
            <a:ext cx="5089515" cy="36763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Salidas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estructuradas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es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una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función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que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te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asegura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que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el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modelo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siempre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te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devuelva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respuestas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que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sigan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el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JSON Schema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que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le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pasaste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Anunciado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por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OpenAI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en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</a:t>
            </a:r>
            <a:r>
              <a:rPr lang="en-US" sz="2200" b="0" i="0" err="1">
                <a:solidFill>
                  <a:srgbClr val="353740"/>
                </a:solidFill>
                <a:effectLst/>
                <a:latin typeface="Aptos"/>
              </a:rPr>
              <a:t>agosto</a:t>
            </a: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 de 2024:</a:t>
            </a:r>
            <a:endParaRPr lang="en-US" sz="2200">
              <a:solidFill>
                <a:srgbClr val="353740"/>
              </a:solidFill>
              <a:latin typeface="Aptos"/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en-US" sz="2200" b="0" i="0">
                <a:effectLst/>
                <a:latin typeface="Aptos" panose="020B0004020202020204" pitchFamily="34" charset="0"/>
              </a:rPr>
            </a:br>
            <a:r>
              <a:rPr lang="en-US" sz="2200" b="0" i="0">
                <a:solidFill>
                  <a:srgbClr val="353740"/>
                </a:solidFill>
                <a:effectLst/>
                <a:latin typeface="Aptos"/>
              </a:rPr>
              <a:t>https://openai.com/index/introducing-structured-outputs-in-the-api/</a:t>
            </a:r>
            <a:endParaRPr lang="en-US">
              <a:latin typeface="Apto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1B159-0040-D140-0316-BF450F038067}"/>
              </a:ext>
            </a:extLst>
          </p:cNvPr>
          <p:cNvSpPr txBox="1"/>
          <p:nvPr/>
        </p:nvSpPr>
        <p:spPr>
          <a:xfrm>
            <a:off x="6134772" y="1577136"/>
            <a:ext cx="5807384" cy="450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err="1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response_format</a:t>
            </a: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err="1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json_schema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err="1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json_schema</a:t>
            </a: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1600" err="1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"strict"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true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"schema"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"type"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"object"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"properties"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 "name"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"type"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"string" 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"date"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"type": "string" 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 "participants"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 { 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"type": "array"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sz="1600">
              <a:solidFill>
                <a:srgbClr val="A3151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600" b="0">
                <a:solidFill>
                  <a:srgbClr val="A315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"items"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}},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 "required"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: [ 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"date"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"participants"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solidFill>
                  <a:srgbClr val="A3151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20000"/>
              </a:lnSpc>
              <a:buNone/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9668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5B975-3A68-5A70-FCD8-501062451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AE00-7A29-D717-8A70-519AE2CE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Definiendo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el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esquema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989313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6EA79-5076-83D6-5748-D1004EE8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B3DA-3D9C-4C8C-F79E-436BE68C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¿</a:t>
            </a:r>
            <a:r>
              <a:rPr lang="en-US" err="1">
                <a:ea typeface="+mj-lt"/>
                <a:cs typeface="+mj-lt"/>
              </a:rPr>
              <a:t>Cómo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definimos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el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esquema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3080A5-CC99-5E7D-B94C-D39B2214685B}"/>
              </a:ext>
            </a:extLst>
          </p:cNvPr>
          <p:cNvSpPr txBox="1"/>
          <p:nvPr/>
        </p:nvSpPr>
        <p:spPr>
          <a:xfrm>
            <a:off x="1138429" y="5946930"/>
            <a:ext cx="9052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>
                <a:hlinkClick r:id="rId2"/>
              </a:rPr>
              <a:t>https://docs.pydantic.dev/latest/</a:t>
            </a:r>
            <a:endParaRPr lang="en-US" sz="2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990FE-D0D2-92DD-0481-9F889FC02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7"/>
            <a:ext cx="10913980" cy="1510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/>
              <a:t>Pydantic</a:t>
            </a:r>
            <a:r>
              <a:rPr lang="en-US"/>
              <a:t> es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librería</a:t>
            </a:r>
            <a:r>
              <a:rPr lang="en-US"/>
              <a:t> </a:t>
            </a:r>
            <a:r>
              <a:rPr lang="en-US" err="1"/>
              <a:t>súper</a:t>
            </a:r>
            <a:r>
              <a:rPr lang="en-US"/>
              <a:t> popular para </a:t>
            </a:r>
            <a:r>
              <a:rPr lang="en-US" err="1"/>
              <a:t>validar</a:t>
            </a:r>
            <a:r>
              <a:rPr lang="en-US"/>
              <a:t>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Python, que </a:t>
            </a:r>
            <a:r>
              <a:rPr lang="en-US" err="1"/>
              <a:t>usa</a:t>
            </a:r>
            <a:r>
              <a:rPr lang="en-US"/>
              <a:t> </a:t>
            </a:r>
            <a:r>
              <a:rPr lang="en-US" err="1"/>
              <a:t>clases</a:t>
            </a:r>
            <a:r>
              <a:rPr lang="en-US"/>
              <a:t> y </a:t>
            </a:r>
            <a:r>
              <a:rPr lang="en-US" err="1"/>
              <a:t>anotaciones</a:t>
            </a:r>
            <a:r>
              <a:rPr lang="en-US"/>
              <a:t> de </a:t>
            </a:r>
            <a:r>
              <a:rPr lang="en-US" err="1"/>
              <a:t>tipos</a:t>
            </a:r>
            <a:r>
              <a:rPr lang="en-US"/>
              <a:t> para </a:t>
            </a:r>
            <a:r>
              <a:rPr lang="en-US" err="1"/>
              <a:t>describir</a:t>
            </a:r>
            <a:r>
              <a:rPr lang="en-US"/>
              <a:t> un </a:t>
            </a:r>
            <a:r>
              <a:rPr lang="en-US" err="1"/>
              <a:t>esquema</a:t>
            </a:r>
            <a:r>
              <a:rPr lang="en-US"/>
              <a:t>.</a:t>
            </a:r>
            <a:br>
              <a:rPr lang="en-US"/>
            </a:br>
            <a:r>
              <a:rPr lang="en-US"/>
              <a:t>(¡Si has </a:t>
            </a: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FastAPI</a:t>
            </a:r>
            <a:r>
              <a:rPr lang="en-US"/>
              <a:t>, </a:t>
            </a:r>
            <a:r>
              <a:rPr lang="en-US" err="1"/>
              <a:t>seguro</a:t>
            </a:r>
            <a:r>
              <a:rPr lang="en-US"/>
              <a:t> </a:t>
            </a:r>
            <a:r>
              <a:rPr lang="en-US" err="1"/>
              <a:t>ya</a:t>
            </a:r>
            <a:r>
              <a:rPr lang="en-US"/>
              <a:t> la </a:t>
            </a:r>
            <a:r>
              <a:rPr lang="en-US" err="1"/>
              <a:t>conocés</a:t>
            </a:r>
            <a:r>
              <a:rPr lang="en-US"/>
              <a:t>!)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412D5-AB93-9EB2-62A5-C290A817AD4B}"/>
              </a:ext>
            </a:extLst>
          </p:cNvPr>
          <p:cNvSpPr txBox="1"/>
          <p:nvPr/>
        </p:nvSpPr>
        <p:spPr>
          <a:xfrm>
            <a:off x="1138429" y="3635841"/>
            <a:ext cx="5464374" cy="186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325"/>
              </a:lnSpc>
            </a:pPr>
            <a:r>
              <a:rPr lang="en-US" sz="22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2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pydantic</a:t>
            </a:r>
            <a:r>
              <a:rPr lang="en-US" sz="22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2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BaseModel</a:t>
            </a:r>
            <a:endParaRPr lang="en-US" sz="22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325"/>
              </a:lnSpc>
              <a:buNone/>
            </a:pPr>
            <a:r>
              <a:rPr lang="en-US" sz="22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lnSpc>
                <a:spcPts val="2325"/>
              </a:lnSpc>
              <a:buNone/>
            </a:pPr>
            <a:r>
              <a:rPr lang="en-US" sz="22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2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sz="22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BaseModel</a:t>
            </a:r>
            <a:r>
              <a:rPr lang="en-US" sz="22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325"/>
              </a:lnSpc>
              <a:buNone/>
            </a:pPr>
            <a:r>
              <a:rPr lang="en-US" sz="22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name</a:t>
            </a:r>
            <a:r>
              <a:rPr lang="en-US" sz="22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2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2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325"/>
              </a:lnSpc>
              <a:buNone/>
            </a:pPr>
            <a:r>
              <a:rPr lang="en-US" sz="22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date</a:t>
            </a:r>
            <a:r>
              <a:rPr lang="en-US" sz="22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2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22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325"/>
              </a:lnSpc>
              <a:buNone/>
            </a:pPr>
            <a:r>
              <a:rPr lang="en-US" sz="22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participants</a:t>
            </a:r>
            <a:r>
              <a:rPr lang="en-US" sz="22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2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22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2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2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804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28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0107D-3F2B-BD45-1B80-34F1DB96C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9387-7476-FFD6-ED6C-7AC918D2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¿</a:t>
            </a:r>
            <a:r>
              <a:rPr lang="en-US" err="1">
                <a:ea typeface="+mj-lt"/>
                <a:cs typeface="+mj-lt"/>
              </a:rPr>
              <a:t>Cómo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usamos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el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sz="4400" err="1">
                <a:ea typeface="+mj-lt"/>
                <a:cs typeface="+mj-lt"/>
              </a:rPr>
              <a:t>modelo</a:t>
            </a:r>
            <a:r>
              <a:rPr lang="en-US" sz="4400">
                <a:ea typeface="+mj-lt"/>
                <a:cs typeface="+mj-lt"/>
              </a:rPr>
              <a:t> </a:t>
            </a:r>
            <a:r>
              <a:rPr lang="en-US" sz="4400" err="1">
                <a:ea typeface="+mj-lt"/>
                <a:cs typeface="+mj-lt"/>
              </a:rPr>
              <a:t>en</a:t>
            </a:r>
            <a:r>
              <a:rPr lang="en-US" sz="4400">
                <a:ea typeface="+mj-lt"/>
                <a:cs typeface="+mj-lt"/>
              </a:rPr>
              <a:t> la completion del chat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A6B6F-205F-5FD9-B04C-5C5777979A32}"/>
              </a:ext>
            </a:extLst>
          </p:cNvPr>
          <p:cNvSpPr txBox="1"/>
          <p:nvPr/>
        </p:nvSpPr>
        <p:spPr>
          <a:xfrm>
            <a:off x="1140114" y="2301711"/>
            <a:ext cx="10732586" cy="42216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340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340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base_url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"https://models.inference.ai.azure.com"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340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api_key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environ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"GITHUB_TOKEN"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340"/>
              </a:lnSpc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340"/>
              </a:lnSpc>
              <a:buNone/>
            </a:pPr>
            <a:endParaRPr lang="en-US" sz="2000" b="0">
              <a:solidFill>
                <a:srgbClr val="001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340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beta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340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model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340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340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340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"Extract the event information."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340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340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"Alice and Bob are going to a science fair on Friday."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340"/>
              </a:lnSpc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],</a:t>
            </a:r>
          </a:p>
          <a:p>
            <a:pPr>
              <a:lnSpc>
                <a:spcPts val="2340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response_format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240A69B-D7BD-0F92-E85D-9FC929C1E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816661"/>
            <a:ext cx="10913980" cy="452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err="1"/>
              <a:t>Pasá</a:t>
            </a:r>
            <a:r>
              <a:rPr lang="en-US" sz="1600"/>
              <a:t> </a:t>
            </a:r>
            <a:r>
              <a:rPr lang="en-US" sz="1600" err="1"/>
              <a:t>el</a:t>
            </a:r>
            <a:r>
              <a:rPr lang="en-US" sz="1600"/>
              <a:t> </a:t>
            </a:r>
            <a:r>
              <a:rPr lang="en-US" sz="1600" err="1"/>
              <a:t>modelo</a:t>
            </a:r>
            <a:r>
              <a:rPr lang="en-US" sz="1600"/>
              <a:t> de </a:t>
            </a:r>
            <a:r>
              <a:rPr lang="en-US" sz="1600" err="1"/>
              <a:t>datos</a:t>
            </a:r>
            <a:r>
              <a:rPr lang="en-US" sz="1600"/>
              <a:t> de </a:t>
            </a:r>
            <a:r>
              <a:rPr lang="en-US" sz="1600" err="1"/>
              <a:t>Pydantic</a:t>
            </a:r>
            <a:r>
              <a:rPr lang="en-US" sz="1600"/>
              <a:t> </a:t>
            </a:r>
            <a:r>
              <a:rPr lang="en-US" sz="1600" err="1"/>
              <a:t>como</a:t>
            </a:r>
            <a:r>
              <a:rPr lang="en-US" sz="1600"/>
              <a:t> </a:t>
            </a:r>
            <a:r>
              <a:rPr lang="en-US" sz="1600" err="1"/>
              <a:t>argumento</a:t>
            </a:r>
            <a:r>
              <a:rPr lang="en-US" sz="1600"/>
              <a:t> </a:t>
            </a:r>
            <a:r>
              <a:rPr lang="en-US" sz="1600" err="1"/>
              <a:t>response_format</a:t>
            </a:r>
            <a:r>
              <a:rPr lang="en-US" sz="1600"/>
              <a:t>:</a:t>
            </a:r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81C6BB-7F5E-4A36-271F-C0BE179CE39B}"/>
              </a:ext>
            </a:extLst>
          </p:cNvPr>
          <p:cNvCxnSpPr>
            <a:cxnSpLocks/>
          </p:cNvCxnSpPr>
          <p:nvPr/>
        </p:nvCxnSpPr>
        <p:spPr>
          <a:xfrm>
            <a:off x="987228" y="6319880"/>
            <a:ext cx="396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884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9D2B7-DA14-2993-C1D0-6A528EA4E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2F2E-A434-DD61-4862-1826EDCB9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¿</a:t>
            </a:r>
            <a:r>
              <a:rPr lang="en-US" err="1">
                <a:ea typeface="+mj-lt"/>
                <a:cs typeface="+mj-lt"/>
              </a:rPr>
              <a:t>Qué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hacemos</a:t>
            </a:r>
            <a:r>
              <a:rPr lang="en-US">
                <a:ea typeface="+mj-lt"/>
                <a:cs typeface="+mj-lt"/>
              </a:rPr>
              <a:t> con la </a:t>
            </a:r>
            <a:r>
              <a:rPr lang="en-US" err="1">
                <a:ea typeface="+mj-lt"/>
                <a:cs typeface="+mj-lt"/>
              </a:rPr>
              <a:t>respuesta</a:t>
            </a:r>
            <a:r>
              <a:rPr lang="en-US">
                <a:ea typeface="+mj-lt"/>
                <a:cs typeface="+mj-lt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02E68B-DE24-5127-2BDD-123CE7B6D32A}"/>
              </a:ext>
            </a:extLst>
          </p:cNvPr>
          <p:cNvSpPr txBox="1"/>
          <p:nvPr/>
        </p:nvSpPr>
        <p:spPr>
          <a:xfrm>
            <a:off x="1140113" y="3013810"/>
            <a:ext cx="10732586" cy="2248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425"/>
              </a:lnSpc>
              <a:buNone/>
            </a:pPr>
            <a:r>
              <a:rPr lang="en-US" sz="22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message</a:t>
            </a: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 = </a:t>
            </a:r>
            <a:r>
              <a:rPr lang="en-US" sz="22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completion</a:t>
            </a:r>
            <a:r>
              <a:rPr lang="en-US" sz="22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2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choices</a:t>
            </a: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[</a:t>
            </a:r>
            <a:r>
              <a:rPr lang="en-US" sz="2200" b="0">
                <a:solidFill>
                  <a:srgbClr val="098658"/>
                </a:solidFill>
                <a:effectLst/>
                <a:latin typeface="Consolas"/>
                <a:cs typeface="Consolas" panose="020B0609020204030204" pitchFamily="49" charset="0"/>
              </a:rPr>
              <a:t>0</a:t>
            </a: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].</a:t>
            </a:r>
            <a:r>
              <a:rPr lang="en-US" sz="22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message</a:t>
            </a:r>
          </a:p>
          <a:p>
            <a:pPr>
              <a:lnSpc>
                <a:spcPts val="2425"/>
              </a:lnSpc>
              <a:buNone/>
            </a:pPr>
            <a:endParaRPr lang="en-US" sz="22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425"/>
              </a:lnSpc>
              <a:buNone/>
            </a:pPr>
            <a:r>
              <a:rPr lang="en-US" sz="2200" b="0">
                <a:solidFill>
                  <a:srgbClr val="AF00DB"/>
                </a:solidFill>
                <a:effectLst/>
                <a:latin typeface="Consolas"/>
                <a:cs typeface="Consolas" panose="020B0609020204030204" pitchFamily="49" charset="0"/>
              </a:rPr>
              <a:t>if</a:t>
            </a: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 (</a:t>
            </a:r>
            <a:r>
              <a:rPr lang="en-US" sz="22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message</a:t>
            </a:r>
            <a:r>
              <a:rPr lang="en-US" sz="22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2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refusal</a:t>
            </a: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425"/>
              </a:lnSpc>
            </a:pPr>
            <a:r>
              <a:rPr lang="en-US" sz="2200" b="0">
                <a:solidFill>
                  <a:srgbClr val="267F99"/>
                </a:solidFill>
                <a:effectLst/>
                <a:latin typeface="Consolas"/>
                <a:cs typeface="Consolas" panose="020B0609020204030204" pitchFamily="49" charset="0"/>
              </a:rPr>
              <a:t>  </a:t>
            </a:r>
            <a:r>
              <a:rPr lang="en-US" sz="2200">
                <a:solidFill>
                  <a:srgbClr val="795E26"/>
                </a:solidFill>
                <a:latin typeface="Consolas"/>
                <a:cs typeface="Consolas" panose="020B0609020204030204" pitchFamily="49" charset="0"/>
              </a:rPr>
              <a:t> </a:t>
            </a:r>
            <a:r>
              <a:rPr lang="en-US" sz="2200" b="0">
                <a:solidFill>
                  <a:srgbClr val="795E26"/>
                </a:solidFill>
                <a:effectLst/>
                <a:latin typeface="Consolas"/>
                <a:cs typeface="Consolas" panose="020B0609020204030204" pitchFamily="49" charset="0"/>
              </a:rPr>
              <a:t>print</a:t>
            </a: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(</a:t>
            </a:r>
            <a:r>
              <a:rPr lang="en-US" sz="22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message</a:t>
            </a:r>
            <a:r>
              <a:rPr lang="en-US" sz="22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2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refusal</a:t>
            </a: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425"/>
              </a:lnSpc>
              <a:buNone/>
            </a:pPr>
            <a:r>
              <a:rPr lang="en-US" sz="2200" b="0">
                <a:solidFill>
                  <a:srgbClr val="AF00DB"/>
                </a:solidFill>
                <a:effectLst/>
                <a:latin typeface="Consolas"/>
                <a:cs typeface="Consolas" panose="020B0609020204030204" pitchFamily="49" charset="0"/>
              </a:rPr>
              <a:t>else</a:t>
            </a: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425"/>
              </a:lnSpc>
            </a:pPr>
            <a:r>
              <a:rPr lang="en-US" sz="220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 </a:t>
            </a:r>
            <a:r>
              <a:rPr lang="en-US" sz="2200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 </a:t>
            </a:r>
            <a:r>
              <a:rPr lang="en-US" sz="22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event</a:t>
            </a: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 = </a:t>
            </a:r>
            <a:r>
              <a:rPr lang="en-US" sz="22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message</a:t>
            </a:r>
            <a:r>
              <a:rPr lang="en-US" sz="22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2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parsed</a:t>
            </a:r>
            <a:endParaRPr lang="en-US" sz="2200" err="1">
              <a:solidFill>
                <a:srgbClr val="000000"/>
              </a:solidFill>
              <a:latin typeface="Consolas"/>
              <a:cs typeface="Consolas" panose="020B0609020204030204" pitchFamily="49" charset="0"/>
            </a:endParaRPr>
          </a:p>
          <a:p>
            <a:pPr>
              <a:lnSpc>
                <a:spcPts val="2425"/>
              </a:lnSpc>
            </a:pP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  </a:t>
            </a:r>
            <a:r>
              <a:rPr lang="en-US" sz="2200">
                <a:solidFill>
                  <a:srgbClr val="795E26"/>
                </a:solidFill>
                <a:latin typeface="Consolas"/>
                <a:cs typeface="Consolas" panose="020B0609020204030204" pitchFamily="49" charset="0"/>
              </a:rPr>
              <a:t> </a:t>
            </a:r>
            <a:r>
              <a:rPr lang="en-US" sz="2200" b="0">
                <a:solidFill>
                  <a:srgbClr val="795E26"/>
                </a:solidFill>
                <a:effectLst/>
                <a:latin typeface="Consolas"/>
                <a:cs typeface="Consolas" panose="020B0609020204030204" pitchFamily="49" charset="0"/>
              </a:rPr>
              <a:t>print</a:t>
            </a: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(</a:t>
            </a:r>
            <a:r>
              <a:rPr lang="en-US" sz="22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event</a:t>
            </a:r>
            <a:r>
              <a:rPr lang="en-US" sz="22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88EDC246-6E1E-06CD-5E34-8D4AE0F4F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816661"/>
            <a:ext cx="10823283" cy="8456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err="1"/>
              <a:t>Mientras</a:t>
            </a:r>
            <a:r>
              <a:rPr lang="en-US" sz="2400"/>
              <a:t> </a:t>
            </a:r>
            <a:r>
              <a:rPr lang="en-US" sz="240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message.refusal</a:t>
            </a:r>
            <a:r>
              <a:rPr lang="en-US" sz="240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/>
              <a:t>esté</a:t>
            </a:r>
            <a:r>
              <a:rPr lang="en-US" sz="2400"/>
              <a:t> </a:t>
            </a:r>
            <a:r>
              <a:rPr lang="en-US" sz="2400" err="1"/>
              <a:t>vacío</a:t>
            </a:r>
            <a:r>
              <a:rPr lang="en-US" sz="2400"/>
              <a:t>, </a:t>
            </a:r>
            <a:r>
              <a:rPr lang="en-US" sz="2400" err="1"/>
              <a:t>entonces</a:t>
            </a:r>
            <a:r>
              <a:rPr lang="en-US" sz="2400"/>
              <a:t> </a:t>
            </a:r>
            <a:r>
              <a:rPr lang="en-US" sz="240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message.parsed</a:t>
            </a:r>
            <a:r>
              <a:rPr lang="en-US" sz="240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err="1"/>
              <a:t>debería</a:t>
            </a:r>
            <a:r>
              <a:rPr lang="en-US" sz="2400"/>
              <a:t> </a:t>
            </a:r>
            <a:r>
              <a:rPr lang="en-US" sz="2400" err="1"/>
              <a:t>tener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</a:t>
            </a:r>
            <a:r>
              <a:rPr lang="en-US" sz="2400" err="1"/>
              <a:t>instancia</a:t>
            </a:r>
            <a:r>
              <a:rPr lang="en-US" sz="2400"/>
              <a:t> del </a:t>
            </a:r>
            <a:r>
              <a:rPr lang="en-US" sz="2400" err="1"/>
              <a:t>modelo</a:t>
            </a:r>
            <a:r>
              <a:rPr lang="en-US" sz="2400"/>
              <a:t> de </a:t>
            </a:r>
            <a:r>
              <a:rPr lang="en-US" sz="2400" err="1"/>
              <a:t>datos</a:t>
            </a:r>
            <a:r>
              <a:rPr lang="en-US" sz="2400"/>
              <a:t> </a:t>
            </a:r>
            <a:r>
              <a:rPr lang="en-US" sz="2400" err="1"/>
              <a:t>Pydantic</a:t>
            </a:r>
            <a:r>
              <a:rPr lang="en-US" sz="240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AE35C-4341-7FC6-71DF-C6C9AA8894D6}"/>
              </a:ext>
            </a:extLst>
          </p:cNvPr>
          <p:cNvSpPr txBox="1"/>
          <p:nvPr/>
        </p:nvSpPr>
        <p:spPr>
          <a:xfrm>
            <a:off x="1094764" y="5763367"/>
            <a:ext cx="10732586" cy="3488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85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sz="185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5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85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5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'Science Fair'</a:t>
            </a:r>
            <a:r>
              <a:rPr lang="en-US" sz="185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5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lang="en-US" sz="185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5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'Friday'</a:t>
            </a:r>
            <a:r>
              <a:rPr lang="en-US" sz="185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5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participants</a:t>
            </a:r>
            <a:r>
              <a:rPr lang="en-US" sz="185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lang="en-US" sz="185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'Alice'</a:t>
            </a:r>
            <a:r>
              <a:rPr lang="en-US" sz="185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5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'Bob'</a:t>
            </a:r>
            <a:r>
              <a:rPr lang="en-US" sz="185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042417-9EB5-BBAC-FDD3-F8DA8E35CC6B}"/>
              </a:ext>
            </a:extLst>
          </p:cNvPr>
          <p:cNvCxnSpPr>
            <a:cxnSpLocks/>
          </p:cNvCxnSpPr>
          <p:nvPr/>
        </p:nvCxnSpPr>
        <p:spPr>
          <a:xfrm>
            <a:off x="4717890" y="5044714"/>
            <a:ext cx="0" cy="71865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605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7E6E3-4CB9-0001-DCE1-E62329DF3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65E4C-9D39-2545-9E7A-D45264CD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ea typeface="+mj-lt"/>
                <a:cs typeface="+mj-lt"/>
              </a:rPr>
              <a:t>¿Cómo luce todo junto?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4E8558-FABA-D3A4-DAC2-74F3B2CD7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65" y="1783821"/>
            <a:ext cx="10489826" cy="433003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BaseModel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name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date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participants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beta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parse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model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14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"Extract the event information."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"Alice and Bob are going to a science fair on Friday."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],</a:t>
            </a:r>
          </a:p>
          <a:p>
            <a:pPr>
              <a:lnSpc>
                <a:spcPts val="14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response_format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.parsed</a:t>
            </a:r>
          </a:p>
          <a:p>
            <a:pPr marL="0" indent="0">
              <a:lnSpc>
                <a:spcPts val="14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44F20-5CC0-964F-2B5E-794B80B67E3B}"/>
              </a:ext>
            </a:extLst>
          </p:cNvPr>
          <p:cNvSpPr txBox="1"/>
          <p:nvPr/>
        </p:nvSpPr>
        <p:spPr>
          <a:xfrm>
            <a:off x="1135284" y="6199742"/>
            <a:ext cx="652812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u="sng">
                <a:solidFill>
                  <a:srgbClr val="00008B"/>
                </a:solidFill>
                <a:latin typeface="Aptos"/>
                <a:hlinkClick r:id="rId2"/>
              </a:rPr>
              <a:t>Ejemplo</a:t>
            </a:r>
            <a:r>
              <a:rPr lang="en-US" sz="2200" b="0" i="0" u="sng">
                <a:solidFill>
                  <a:srgbClr val="00008B"/>
                </a:solidFill>
                <a:effectLst/>
                <a:latin typeface="Apto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structured_outputs_basic.py</a:t>
            </a:r>
            <a:endParaRPr lang="en-US" sz="2200">
              <a:latin typeface="Apto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314466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EEC6-93DB-3629-454E-EA79CAA16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A9EB8-1176-B5C9-6553-C338FA46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Mejorando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los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modelos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92914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8AA1-B906-7CA2-234C-61E4D8255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E242-A9C0-713E-DA80-820E9A6F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¿</a:t>
            </a:r>
            <a:r>
              <a:rPr lang="en-US" err="1">
                <a:ea typeface="+mj-lt"/>
                <a:cs typeface="+mj-lt"/>
              </a:rPr>
              <a:t>Cómo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agregamos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descripciones</a:t>
            </a:r>
            <a:r>
              <a:rPr lang="en-US">
                <a:ea typeface="+mj-lt"/>
                <a:cs typeface="+mj-lt"/>
              </a:rPr>
              <a:t> al </a:t>
            </a:r>
            <a:r>
              <a:rPr lang="en-US" err="1">
                <a:ea typeface="+mj-lt"/>
                <a:cs typeface="+mj-lt"/>
              </a:rPr>
              <a:t>esquema</a:t>
            </a:r>
            <a:r>
              <a:rPr lang="en-US">
                <a:ea typeface="+mj-lt"/>
                <a:cs typeface="+mj-lt"/>
              </a:rPr>
              <a:t>?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49FA44-89A2-BAA2-36A8-AFF550B68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65" y="2079181"/>
            <a:ext cx="10543358" cy="242247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8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pydantic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BaseModel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endParaRPr lang="en-US" sz="18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2025"/>
              </a:lnSpc>
              <a:buNone/>
            </a:pPr>
            <a:endParaRPr lang="en-US" sz="1800" b="0">
              <a:solidFill>
                <a:srgbClr val="000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8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BaseModel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pPr>
              <a:lnSpc>
                <a:spcPts val="2025"/>
              </a:lnSpc>
              <a:buNone/>
            </a:pP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(..., </a:t>
            </a:r>
            <a:r>
              <a:rPr lang="en-US" sz="18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description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 date in the format YYYY-MM-DD"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sz="18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participants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B97ED-8FDA-E470-6765-50B88BC2F53A}"/>
              </a:ext>
            </a:extLst>
          </p:cNvPr>
          <p:cNvSpPr txBox="1"/>
          <p:nvPr/>
        </p:nvSpPr>
        <p:spPr>
          <a:xfrm>
            <a:off x="1208146" y="4904894"/>
            <a:ext cx="10755252" cy="3488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'Science Fair'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'2025-04-01'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participants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'Alice'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'Bob'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3F1749-F128-9263-5C83-041550E00FEC}"/>
              </a:ext>
            </a:extLst>
          </p:cNvPr>
          <p:cNvCxnSpPr>
            <a:cxnSpLocks/>
          </p:cNvCxnSpPr>
          <p:nvPr/>
        </p:nvCxnSpPr>
        <p:spPr>
          <a:xfrm>
            <a:off x="6734260" y="4010498"/>
            <a:ext cx="0" cy="8064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D679EA-596D-BD5F-2D93-8F7376C163AF}"/>
              </a:ext>
            </a:extLst>
          </p:cNvPr>
          <p:cNvSpPr txBox="1"/>
          <p:nvPr/>
        </p:nvSpPr>
        <p:spPr>
          <a:xfrm>
            <a:off x="1135284" y="6199742"/>
            <a:ext cx="652812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u="sng">
                <a:solidFill>
                  <a:srgbClr val="00008B"/>
                </a:solidFill>
                <a:latin typeface="Aptos"/>
                <a:hlinkClick r:id="rId2"/>
              </a:rPr>
              <a:t>Ejemplo</a:t>
            </a:r>
            <a:r>
              <a:rPr lang="en-US" sz="2200" b="0" i="0" u="sng">
                <a:solidFill>
                  <a:srgbClr val="00008B"/>
                </a:solidFill>
                <a:effectLst/>
                <a:latin typeface="Apto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structured_outputs_description.py</a:t>
            </a:r>
            <a:endParaRPr lang="en-US" sz="2200">
              <a:latin typeface="Apto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32603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31FE4-B372-60F0-39CE-75AD1593E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F511-3710-8C93-23FE-C14A5151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ea typeface="+mj-lt"/>
                <a:cs typeface="+mj-lt"/>
              </a:rPr>
              <a:t>¿Cómo restringimos los valores de las propiedades?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80FB88-113E-1A73-F905-025A9E6DE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981" y="1670531"/>
            <a:ext cx="4606917" cy="5074179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2025"/>
              </a:lnSpc>
              <a:buNone/>
            </a:pPr>
            <a:endParaRPr lang="en-US" sz="1600" b="0">
              <a:solidFill>
                <a:srgbClr val="0000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DayOfWeek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SUNDAY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"Sunday"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MONDAY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"Monday"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TUESDAY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"Tuesday"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WEDNESDAY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"Wednesday"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THURSDAY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"Thursday"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FRIDAY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"Friday"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SATURDAY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"Saturday"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BaseModel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name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date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DayOfWeek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participants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1625"/>
              </a:lnSpc>
              <a:buNone/>
            </a:pPr>
            <a:endParaRPr lang="en-US" sz="1600" b="0">
              <a:solidFill>
                <a:srgbClr val="267F99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5B7AF-53E8-60FB-7731-F948D1489860}"/>
              </a:ext>
            </a:extLst>
          </p:cNvPr>
          <p:cNvSpPr txBox="1"/>
          <p:nvPr/>
        </p:nvSpPr>
        <p:spPr>
          <a:xfrm>
            <a:off x="6665138" y="3163513"/>
            <a:ext cx="5298260" cy="1374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'Science Fair Visit'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=&lt;DayOfWeek.FRIDAY: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'Friday'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participants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'Alice'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'Bob'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A237B4-E0F6-8A7C-1230-76CEE7AAF42B}"/>
              </a:ext>
            </a:extLst>
          </p:cNvPr>
          <p:cNvCxnSpPr>
            <a:cxnSpLocks/>
          </p:cNvCxnSpPr>
          <p:nvPr/>
        </p:nvCxnSpPr>
        <p:spPr>
          <a:xfrm>
            <a:off x="5590248" y="3924637"/>
            <a:ext cx="9912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FF33BB-52E4-BBA8-2386-F04B83544C4A}"/>
              </a:ext>
            </a:extLst>
          </p:cNvPr>
          <p:cNvSpPr txBox="1"/>
          <p:nvPr/>
        </p:nvSpPr>
        <p:spPr>
          <a:xfrm>
            <a:off x="5931463" y="6248177"/>
            <a:ext cx="652812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u="sng">
                <a:solidFill>
                  <a:srgbClr val="00008B"/>
                </a:solidFill>
                <a:latin typeface="Aptos"/>
                <a:hlinkClick r:id="rId2"/>
              </a:rPr>
              <a:t>Ejemplo</a:t>
            </a:r>
            <a:r>
              <a:rPr lang="en-US" sz="2200" b="0" i="0" u="sng">
                <a:solidFill>
                  <a:srgbClr val="00008B"/>
                </a:solidFill>
                <a:effectLst/>
                <a:latin typeface="Apto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structured_outputs_enum.py</a:t>
            </a:r>
            <a:endParaRPr lang="en-US" sz="2200">
              <a:latin typeface="Apto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55173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7EC77-C98B-454D-4AD2-ADA5C010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74137-5100-4400-1CAB-206F5A6A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ea typeface="+mj-lt"/>
                <a:cs typeface="+mj-lt"/>
              </a:rPr>
              <a:t>¿Cómo anidamos modelos dentro de otros modelos? (</a:t>
            </a:r>
            <a:r>
              <a:rPr lang="es-MX" err="1">
                <a:ea typeface="+mj-lt"/>
                <a:cs typeface="+mj-lt"/>
              </a:rPr>
              <a:t>nested</a:t>
            </a:r>
            <a:r>
              <a:rPr lang="es-MX">
                <a:ea typeface="+mj-lt"/>
                <a:cs typeface="+mj-lt"/>
              </a:rPr>
              <a:t> </a:t>
            </a:r>
            <a:r>
              <a:rPr lang="es-MX" err="1">
                <a:ea typeface="+mj-lt"/>
                <a:cs typeface="+mj-lt"/>
              </a:rPr>
              <a:t>models</a:t>
            </a:r>
            <a:r>
              <a:rPr lang="es-MX">
                <a:ea typeface="+mj-lt"/>
                <a:cs typeface="+mj-lt"/>
              </a:rPr>
              <a:t>)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5D3C8C-B5BC-ED39-7A1C-1474D73EF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65" y="2079180"/>
            <a:ext cx="4347971" cy="318064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8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Participant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BaseModel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18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name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18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8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job_title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18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 sz="18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8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BaseModel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18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name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participants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Participant</a:t>
            </a:r>
            <a:r>
              <a:rPr lang="en-US" sz="18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3CB05-ACCB-697B-5CE9-C857203508B1}"/>
              </a:ext>
            </a:extLst>
          </p:cNvPr>
          <p:cNvSpPr txBox="1"/>
          <p:nvPr/>
        </p:nvSpPr>
        <p:spPr>
          <a:xfrm>
            <a:off x="6416984" y="2074050"/>
            <a:ext cx="5298260" cy="3426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spcBef>
                <a:spcPts val="1000"/>
              </a:spcBef>
              <a:buNone/>
            </a:pP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CalendarEvent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spcBef>
                <a:spcPts val="1000"/>
              </a:spcBef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name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'Science Fair'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spcBef>
                <a:spcPts val="1000"/>
              </a:spcBef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date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'Friday'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spcBef>
                <a:spcPts val="1000"/>
              </a:spcBef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participants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  <a:spcBef>
                <a:spcPts val="1000"/>
              </a:spcBef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Participant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'Alice'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spcBef>
                <a:spcPts val="1000"/>
              </a:spcBef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job_title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'carpenter'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>
              <a:lnSpc>
                <a:spcPts val="2025"/>
              </a:lnSpc>
              <a:spcBef>
                <a:spcPts val="1000"/>
              </a:spcBef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Participant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'Bob'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spcBef>
                <a:spcPts val="1000"/>
              </a:spcBef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job_title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'plumber'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pPr>
              <a:lnSpc>
                <a:spcPts val="2025"/>
              </a:lnSpc>
              <a:spcBef>
                <a:spcPts val="1000"/>
              </a:spcBef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CCDBE1-D797-B390-7299-AAD43C2D5E8B}"/>
              </a:ext>
            </a:extLst>
          </p:cNvPr>
          <p:cNvCxnSpPr>
            <a:cxnSpLocks/>
          </p:cNvCxnSpPr>
          <p:nvPr/>
        </p:nvCxnSpPr>
        <p:spPr>
          <a:xfrm>
            <a:off x="5549787" y="4921548"/>
            <a:ext cx="109242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738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0D8EB4-2CA2-3800-8B85-FEE857A2B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1B26-8E4A-DDC9-7F6F-0B309CAB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ea typeface="+mj-lt"/>
                <a:cs typeface="+mj-lt"/>
              </a:rPr>
              <a:t>¿Cómo combinamos las salidas estructuradas con llamadas de funciones?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4F65E-E23E-ECA4-C3A5-3AD64907A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153" y="1797276"/>
            <a:ext cx="10578839" cy="3583616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ts val="1925"/>
              </a:lnSpc>
              <a:buNone/>
            </a:pPr>
            <a:r>
              <a:rPr lang="en-US" sz="1800" b="0" i="0">
                <a:solidFill>
                  <a:srgbClr val="0101F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i="0">
                <a:solidFill>
                  <a:srgbClr val="00688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GetDeliveryDate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(BaseModel):</a:t>
            </a:r>
          </a:p>
          <a:p>
            <a:pPr>
              <a:lnSpc>
                <a:spcPts val="1925"/>
              </a:lnSpc>
              <a:buNone/>
            </a:pPr>
            <a:r>
              <a:rPr lang="en-US" sz="180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order_id: str</a:t>
            </a:r>
          </a:p>
          <a:p>
            <a:pPr>
              <a:lnSpc>
                <a:spcPts val="1925"/>
              </a:lnSpc>
              <a:buNone/>
            </a:pPr>
            <a:endParaRPr lang="en-US" sz="1800" b="0" i="0">
              <a:solidFill>
                <a:srgbClr val="16161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25"/>
              </a:lnSpc>
              <a:buNone/>
            </a:pP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 = client.chat.completions.create(</a:t>
            </a:r>
          </a:p>
          <a:p>
            <a:pPr>
              <a:lnSpc>
                <a:spcPts val="1925"/>
              </a:lnSpc>
              <a:buNone/>
            </a:pPr>
            <a:r>
              <a:rPr lang="en-US" sz="180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model=</a:t>
            </a:r>
            <a:r>
              <a:rPr lang="en-US" sz="1800" b="0" i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925"/>
              </a:lnSpc>
              <a:buNone/>
            </a:pPr>
            <a:r>
              <a:rPr lang="en-US" sz="180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messages=[</a:t>
            </a:r>
          </a:p>
          <a:p>
            <a:pPr>
              <a:lnSpc>
                <a:spcPts val="1925"/>
              </a:lnSpc>
              <a:buNone/>
            </a:pPr>
            <a:r>
              <a:rPr lang="en-US" sz="180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800" b="0" i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 i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i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 i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 provided tools to assist the user."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1925"/>
              </a:lnSpc>
              <a:buNone/>
            </a:pP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  <a:r>
              <a:rPr lang="en-US" sz="1800" b="0" i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 i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i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800" b="0" i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"whats delivery date for my order #12345?"</a:t>
            </a:r>
            <a:r>
              <a:rPr lang="en-US" sz="180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}]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925"/>
              </a:lnSpc>
              <a:buNone/>
            </a:pPr>
            <a:r>
              <a:rPr lang="en-US" sz="180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800" b="0" i="0">
                <a:solidFill>
                  <a:srgbClr val="16161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tools=[openai.pydantic_function_tool(GetDeliveryDate)])</a:t>
            </a:r>
            <a:endParaRPr lang="en-US" sz="18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D8A70-47FA-0547-EB53-78D0DF474C3C}"/>
              </a:ext>
            </a:extLst>
          </p:cNvPr>
          <p:cNvSpPr txBox="1"/>
          <p:nvPr/>
        </p:nvSpPr>
        <p:spPr>
          <a:xfrm>
            <a:off x="1114152" y="6199687"/>
            <a:ext cx="10578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⚠️ Las </a:t>
            </a:r>
            <a:r>
              <a:rPr lang="en-US" sz="2000" err="1"/>
              <a:t>salidas</a:t>
            </a:r>
            <a:r>
              <a:rPr lang="en-US" sz="2000"/>
              <a:t> </a:t>
            </a:r>
            <a:r>
              <a:rPr lang="en-US" sz="2000" err="1"/>
              <a:t>estructuradas</a:t>
            </a:r>
            <a:r>
              <a:rPr lang="en-US" sz="2000"/>
              <a:t> no se </a:t>
            </a:r>
            <a:r>
              <a:rPr lang="en-US" sz="2000" err="1"/>
              <a:t>pueden</a:t>
            </a:r>
            <a:r>
              <a:rPr lang="en-US" sz="2000"/>
              <a:t> usar con </a:t>
            </a:r>
            <a:r>
              <a:rPr lang="en-US" sz="2000" err="1"/>
              <a:t>llamadas</a:t>
            </a:r>
            <a:r>
              <a:rPr lang="en-US" sz="2000"/>
              <a:t> de </a:t>
            </a:r>
            <a:r>
              <a:rPr lang="en-US" sz="2000" err="1"/>
              <a:t>herramientas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paralelo</a:t>
            </a:r>
            <a:r>
              <a:rPr lang="en-US" sz="2000"/>
              <a:t> (</a:t>
            </a:r>
            <a:r>
              <a:rPr lang="en-US" sz="2000" err="1"/>
              <a:t>múltiples</a:t>
            </a:r>
            <a:r>
              <a:rPr lang="en-US" sz="2000"/>
              <a:t> </a:t>
            </a:r>
            <a:r>
              <a:rPr lang="en-US" sz="2000" err="1"/>
              <a:t>definiciones</a:t>
            </a:r>
            <a:r>
              <a:rPr lang="en-US" sz="2000"/>
              <a:t> de </a:t>
            </a:r>
            <a:r>
              <a:rPr lang="en-US" sz="2000" err="1"/>
              <a:t>funciones</a:t>
            </a:r>
            <a:r>
              <a:rPr lang="en-US" sz="2000"/>
              <a:t>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57DD6-EEF3-9E6A-9074-3430B9DE63B3}"/>
              </a:ext>
            </a:extLst>
          </p:cNvPr>
          <p:cNvSpPr txBox="1"/>
          <p:nvPr/>
        </p:nvSpPr>
        <p:spPr>
          <a:xfrm>
            <a:off x="1049416" y="5456869"/>
            <a:ext cx="8367146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u="sng">
                <a:solidFill>
                  <a:srgbClr val="00008B"/>
                </a:solidFill>
                <a:latin typeface="Aptos"/>
                <a:hlinkClick r:id="rId3"/>
              </a:rPr>
              <a:t>Ejemplo</a:t>
            </a:r>
            <a:r>
              <a:rPr lang="en-US" sz="2200" b="0" i="0" u="sng">
                <a:solidFill>
                  <a:srgbClr val="00008B"/>
                </a:solidFill>
                <a:effectLst/>
                <a:latin typeface="Apto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structured_outputs_function_calling.py</a:t>
            </a:r>
            <a:endParaRPr lang="en-US" sz="2200">
              <a:latin typeface="Apto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45593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4D3B5-A3CE-B596-2A0D-F7A643B05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F9C78-796D-3055-E00F-C94B4740E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Soporte para salidas estructuradas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A50A1AE0-7A7A-D32E-896C-36D66912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082" y="1783821"/>
            <a:ext cx="10445857" cy="8092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/>
              <a:t>OpenAI </a:t>
            </a:r>
            <a:r>
              <a:rPr lang="en-US" sz="2000" err="1"/>
              <a:t>introdujo</a:t>
            </a:r>
            <a:r>
              <a:rPr lang="en-US" sz="2000"/>
              <a:t> las </a:t>
            </a:r>
            <a:r>
              <a:rPr lang="en-US" sz="2000" err="1"/>
              <a:t>salidas</a:t>
            </a:r>
            <a:r>
              <a:rPr lang="en-US" sz="2000"/>
              <a:t> </a:t>
            </a:r>
            <a:r>
              <a:rPr lang="en-US" sz="2000" err="1"/>
              <a:t>estructuradas</a:t>
            </a:r>
            <a:r>
              <a:rPr lang="en-US" sz="2000"/>
              <a:t> </a:t>
            </a:r>
            <a:r>
              <a:rPr lang="en-US" sz="2000" err="1"/>
              <a:t>como</a:t>
            </a:r>
            <a:r>
              <a:rPr lang="en-US" sz="2000"/>
              <a:t> </a:t>
            </a:r>
            <a:r>
              <a:rPr lang="en-US" sz="2000" err="1"/>
              <a:t>una</a:t>
            </a:r>
            <a:r>
              <a:rPr lang="en-US" sz="2000"/>
              <a:t> </a:t>
            </a:r>
            <a:r>
              <a:rPr lang="en-US" sz="2000" err="1"/>
              <a:t>función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las </a:t>
            </a:r>
            <a:r>
              <a:rPr lang="en-US" sz="2000" err="1"/>
              <a:t>versiones</a:t>
            </a:r>
            <a:r>
              <a:rPr lang="en-US" sz="2000"/>
              <a:t> </a:t>
            </a:r>
            <a:r>
              <a:rPr lang="en-US" sz="2000" err="1"/>
              <a:t>recientes</a:t>
            </a:r>
            <a:r>
              <a:rPr lang="en-US" sz="2000"/>
              <a:t> de sus </a:t>
            </a:r>
            <a:r>
              <a:rPr lang="en-US" sz="2000" err="1"/>
              <a:t>modelos</a:t>
            </a:r>
            <a:r>
              <a:rPr lang="en-US" sz="2000"/>
              <a:t>, y </a:t>
            </a:r>
            <a:r>
              <a:rPr lang="en-US" sz="2000" err="1"/>
              <a:t>después</a:t>
            </a:r>
            <a:r>
              <a:rPr lang="en-US" sz="2000"/>
              <a:t> </a:t>
            </a:r>
            <a:r>
              <a:rPr lang="en-US" sz="2000" err="1"/>
              <a:t>Ollama</a:t>
            </a:r>
            <a:r>
              <a:rPr lang="en-US" sz="2000"/>
              <a:t> se las </a:t>
            </a:r>
            <a:r>
              <a:rPr lang="en-US" sz="2000" err="1"/>
              <a:t>arregló</a:t>
            </a:r>
            <a:r>
              <a:rPr lang="en-US" sz="2000"/>
              <a:t> pa' que </a:t>
            </a:r>
            <a:r>
              <a:rPr lang="en-US" sz="2000" err="1"/>
              <a:t>funcione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todos</a:t>
            </a:r>
            <a:r>
              <a:rPr lang="en-US" sz="2000"/>
              <a:t> </a:t>
            </a:r>
            <a:r>
              <a:rPr lang="en-US" sz="2000" err="1"/>
              <a:t>los</a:t>
            </a:r>
            <a:r>
              <a:rPr lang="en-US" sz="2000"/>
              <a:t> </a:t>
            </a:r>
            <a:r>
              <a:rPr lang="en-US" sz="2000" err="1"/>
              <a:t>modelos</a:t>
            </a:r>
            <a:r>
              <a:rPr lang="en-US" sz="2000"/>
              <a:t>.</a:t>
            </a:r>
            <a:endParaRPr lang="en-US" sz="32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888928-B217-C696-819A-7D664D1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263774"/>
              </p:ext>
            </p:extLst>
          </p:nvPr>
        </p:nvGraphicFramePr>
        <p:xfrm>
          <a:off x="1173082" y="2828285"/>
          <a:ext cx="10161918" cy="2868508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792439">
                  <a:extLst>
                    <a:ext uri="{9D8B030D-6E8A-4147-A177-3AD203B41FA5}">
                      <a16:colId xmlns:a16="http://schemas.microsoft.com/office/drawing/2014/main" val="262873576"/>
                    </a:ext>
                  </a:extLst>
                </a:gridCol>
                <a:gridCol w="7369479">
                  <a:extLst>
                    <a:ext uri="{9D8B030D-6E8A-4147-A177-3AD203B41FA5}">
                      <a16:colId xmlns:a16="http://schemas.microsoft.com/office/drawing/2014/main" val="2078267454"/>
                    </a:ext>
                  </a:extLst>
                </a:gridCol>
              </a:tblGrid>
              <a:tr h="46563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>
                          <a:effectLst/>
                          <a:latin typeface="Aptos" panose="020B0004020202020204" pitchFamily="34" charset="0"/>
                        </a:rPr>
                        <a:t>Host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>
                          <a:effectLst/>
                          <a:latin typeface="Aptos" panose="020B0004020202020204" pitchFamily="34" charset="0"/>
                        </a:rPr>
                        <a:t>Supported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070569"/>
                  </a:ext>
                </a:extLst>
              </a:tr>
              <a:tr h="6026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OpenAI.com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o1, o3-mini, gpt-4o, gpt-4o-mini, gpt-4.5, gpt-5, gpt-5-mini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596832"/>
                  </a:ext>
                </a:extLst>
              </a:tr>
              <a:tr h="6026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Azure OpenAI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o1, o3-mini, gpt-4o, gpt-4o-mini, gpt-4.5, gpt-5, gpt-5-mini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672830"/>
                  </a:ext>
                </a:extLst>
              </a:tr>
              <a:tr h="6026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GitHub Models (Free)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o1, o3-mini, gpt-4o, gpt-4o-mini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369320"/>
                  </a:ext>
                </a:extLst>
              </a:tr>
              <a:tr h="59480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Ollama (Free, 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All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459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CBBC57-300F-50DD-CCD5-ABF10388ADE9}"/>
              </a:ext>
            </a:extLst>
          </p:cNvPr>
          <p:cNvSpPr txBox="1"/>
          <p:nvPr/>
        </p:nvSpPr>
        <p:spPr>
          <a:xfrm>
            <a:off x="1173082" y="5764998"/>
            <a:ext cx="1066665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hlinkClick r:id="rId2"/>
              </a:rPr>
              <a:t>https://learn.microsoft.com/azure/ai-services/openai/how-to/structured-outputs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>
                <a:hlinkClick r:id="rId3"/>
              </a:rPr>
              <a:t>https://ollama.com/blog/structured-outputs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50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054F1-5A31-B177-4168-521DBC697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9BBF8-CB7F-C872-767A-DEC37885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Escenarios</a:t>
            </a:r>
            <a:r>
              <a:rPr lang="en-US"/>
              <a:t> para </a:t>
            </a:r>
            <a:r>
              <a:rPr lang="en-US" err="1"/>
              <a:t>salidas</a:t>
            </a:r>
            <a:r>
              <a:rPr lang="en-US"/>
              <a:t> </a:t>
            </a:r>
            <a:r>
              <a:rPr lang="en-US" err="1"/>
              <a:t>estructuradas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86697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410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A1B39-8871-26B9-4815-83A8BB6AC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6F5A-02DD-79F6-A633-6970C1FB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Usos</a:t>
            </a:r>
            <a:r>
              <a:rPr lang="en-US"/>
              <a:t> </a:t>
            </a:r>
            <a:r>
              <a:rPr lang="en-US" err="1"/>
              <a:t>comunes</a:t>
            </a:r>
            <a:r>
              <a:rPr lang="en-US"/>
              <a:t> de </a:t>
            </a:r>
            <a:r>
              <a:rPr lang="en-US" err="1"/>
              <a:t>salidas</a:t>
            </a:r>
            <a:r>
              <a:rPr lang="en-US"/>
              <a:t> </a:t>
            </a:r>
            <a:r>
              <a:rPr lang="en-US" err="1"/>
              <a:t>estructuradas</a:t>
            </a:r>
            <a:endParaRPr lang="es-MX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5821ADEB-2E7E-9111-EE06-3F263DBEB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284" y="1917811"/>
            <a:ext cx="10515600" cy="20391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3000"/>
              <a:t>Extracción de </a:t>
            </a:r>
            <a:r>
              <a:rPr lang="en-US" sz="3000" err="1"/>
              <a:t>entidades</a:t>
            </a:r>
            <a:endParaRPr lang="en-US" sz="3000"/>
          </a:p>
          <a:p>
            <a:pPr marL="457200" indent="-457200"/>
            <a:r>
              <a:rPr lang="en-US" sz="3000"/>
              <a:t>OCR (</a:t>
            </a:r>
            <a:r>
              <a:rPr lang="en-US" sz="3000" err="1"/>
              <a:t>Reconocimiento</a:t>
            </a:r>
            <a:r>
              <a:rPr lang="en-US" sz="3000"/>
              <a:t> </a:t>
            </a:r>
            <a:r>
              <a:rPr lang="en-US" sz="3000" err="1"/>
              <a:t>Óptico</a:t>
            </a:r>
            <a:r>
              <a:rPr lang="en-US" sz="3000"/>
              <a:t> de </a:t>
            </a:r>
            <a:r>
              <a:rPr lang="en-US" sz="3000" err="1"/>
              <a:t>Caracteres</a:t>
            </a:r>
            <a:r>
              <a:rPr lang="en-US" sz="3000"/>
              <a:t>) con </a:t>
            </a:r>
            <a:r>
              <a:rPr lang="en-US" sz="3000" err="1"/>
              <a:t>modelos</a:t>
            </a:r>
            <a:r>
              <a:rPr lang="en-US" sz="3000"/>
              <a:t> de </a:t>
            </a:r>
            <a:r>
              <a:rPr lang="en-US" sz="3000" err="1"/>
              <a:t>visión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635227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242C-9EC1-4920-7784-3B7BC405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Escenarios</a:t>
            </a:r>
            <a:r>
              <a:rPr lang="en-US"/>
              <a:t> para </a:t>
            </a:r>
            <a:r>
              <a:rPr lang="en-US" err="1"/>
              <a:t>extracción</a:t>
            </a:r>
            <a:r>
              <a:rPr lang="en-US"/>
              <a:t> de </a:t>
            </a:r>
            <a:r>
              <a:rPr lang="en-US" err="1"/>
              <a:t>entidades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61C5B9-2B6D-19D9-8C2E-1B212C4B5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81719"/>
              </p:ext>
            </p:extLst>
          </p:nvPr>
        </p:nvGraphicFramePr>
        <p:xfrm>
          <a:off x="1049416" y="1678313"/>
          <a:ext cx="10723484" cy="4549416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732089">
                  <a:extLst>
                    <a:ext uri="{9D8B030D-6E8A-4147-A177-3AD203B41FA5}">
                      <a16:colId xmlns:a16="http://schemas.microsoft.com/office/drawing/2014/main" val="2619400281"/>
                    </a:ext>
                  </a:extLst>
                </a:gridCol>
                <a:gridCol w="7991395">
                  <a:extLst>
                    <a:ext uri="{9D8B030D-6E8A-4147-A177-3AD203B41FA5}">
                      <a16:colId xmlns:a16="http://schemas.microsoft.com/office/drawing/2014/main" val="3408334315"/>
                    </a:ext>
                  </a:extLst>
                </a:gridCol>
              </a:tblGrid>
              <a:tr h="454822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Script filename</a:t>
                      </a:r>
                    </a:p>
                  </a:txBody>
                  <a:tcPr marL="94658" marR="94658" marT="43688" marB="43688"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Description</a:t>
                      </a:r>
                    </a:p>
                  </a:txBody>
                  <a:tcPr marL="94658" marR="94658" marT="43688" marB="43688" anchor="ctr"/>
                </a:tc>
                <a:extLst>
                  <a:ext uri="{0D108BD9-81ED-4DB2-BD59-A6C34878D82A}">
                    <a16:rowId xmlns:a16="http://schemas.microsoft.com/office/drawing/2014/main" val="948195860"/>
                  </a:ext>
                </a:extLst>
              </a:tr>
              <a:tr h="62144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extract_github_issue.py</a:t>
                      </a:r>
                    </a:p>
                  </a:txBody>
                  <a:tcPr marL="94658" marR="94658" marT="43688" marB="43688" anchor="ctr"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Busca</a:t>
                      </a:r>
                      <a:r>
                        <a:rPr lang="en-US"/>
                        <a:t> un issue </a:t>
                      </a:r>
                      <a:r>
                        <a:rPr lang="en-US" err="1"/>
                        <a:t>público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usando</a:t>
                      </a:r>
                      <a:r>
                        <a:rPr lang="en-US"/>
                        <a:t> la API de GitHub y </a:t>
                      </a:r>
                      <a:r>
                        <a:rPr lang="en-US" err="1"/>
                        <a:t>después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saca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los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detalles</a:t>
                      </a:r>
                      <a:r>
                        <a:rPr lang="en-US"/>
                        <a:t>.</a:t>
                      </a:r>
                      <a:endParaRPr lang="en-US" sz="1800">
                        <a:effectLst/>
                      </a:endParaRPr>
                    </a:p>
                  </a:txBody>
                  <a:tcPr marL="94658" marR="94658" marT="43688" marB="43688" anchor="ctr"/>
                </a:tc>
                <a:extLst>
                  <a:ext uri="{0D108BD9-81ED-4DB2-BD59-A6C34878D82A}">
                    <a16:rowId xmlns:a16="http://schemas.microsoft.com/office/drawing/2014/main" val="425882412"/>
                  </a:ext>
                </a:extLst>
              </a:tr>
              <a:tr h="621440">
                <a:tc>
                  <a:txBody>
                    <a:bodyPr/>
                    <a:lstStyle/>
                    <a:p>
                      <a:r>
                        <a:rPr lang="en-US" sz="1800" err="1">
                          <a:effectLst/>
                        </a:rPr>
                        <a:t>extract_github_repo.py</a:t>
                      </a:r>
                      <a:endParaRPr lang="en-US" sz="1800">
                        <a:effectLst/>
                      </a:endParaRPr>
                    </a:p>
                  </a:txBody>
                  <a:tcPr marL="94658" marR="94658" marT="43688" marB="43688" anchor="ctr"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Busca</a:t>
                      </a:r>
                      <a:r>
                        <a:rPr lang="en-US"/>
                        <a:t> un README </a:t>
                      </a:r>
                      <a:r>
                        <a:rPr lang="en-US" err="1"/>
                        <a:t>público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usando</a:t>
                      </a:r>
                      <a:r>
                        <a:rPr lang="en-US"/>
                        <a:t> la API de GitHub y </a:t>
                      </a:r>
                      <a:r>
                        <a:rPr lang="en-US" err="1"/>
                        <a:t>después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saca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los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detalles</a:t>
                      </a:r>
                      <a:r>
                        <a:rPr lang="en-US"/>
                        <a:t>.</a:t>
                      </a:r>
                      <a:endParaRPr lang="en-US" sz="1800">
                        <a:effectLst/>
                      </a:endParaRPr>
                    </a:p>
                  </a:txBody>
                  <a:tcPr marL="94658" marR="94658" marT="43688" marB="43688" anchor="ctr"/>
                </a:tc>
                <a:extLst>
                  <a:ext uri="{0D108BD9-81ED-4DB2-BD59-A6C34878D82A}">
                    <a16:rowId xmlns:a16="http://schemas.microsoft.com/office/drawing/2014/main" val="2891751297"/>
                  </a:ext>
                </a:extLst>
              </a:tr>
              <a:tr h="62144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extract_image_graph.py</a:t>
                      </a:r>
                    </a:p>
                  </a:txBody>
                  <a:tcPr marL="94658" marR="94658" marT="43688" marB="43688" anchor="ctr"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Parsea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una</a:t>
                      </a:r>
                      <a:r>
                        <a:rPr lang="en-US"/>
                        <a:t> imagen local de un </a:t>
                      </a:r>
                      <a:r>
                        <a:rPr lang="en-US" err="1"/>
                        <a:t>gráfico</a:t>
                      </a:r>
                      <a:r>
                        <a:rPr lang="en-US"/>
                        <a:t> y </a:t>
                      </a:r>
                      <a:r>
                        <a:rPr lang="en-US" err="1"/>
                        <a:t>saca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detalles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como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el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título</a:t>
                      </a:r>
                      <a:r>
                        <a:rPr lang="en-US"/>
                        <a:t>, </a:t>
                      </a:r>
                      <a:r>
                        <a:rPr lang="en-US" err="1"/>
                        <a:t>los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ejes</a:t>
                      </a:r>
                      <a:r>
                        <a:rPr lang="en-US"/>
                        <a:t> y la </a:t>
                      </a:r>
                      <a:r>
                        <a:rPr lang="en-US" err="1"/>
                        <a:t>leyenda</a:t>
                      </a:r>
                      <a:r>
                        <a:rPr lang="en-US"/>
                        <a:t>.</a:t>
                      </a:r>
                      <a:endParaRPr lang="en-US" sz="1800">
                        <a:effectLst/>
                      </a:endParaRPr>
                    </a:p>
                  </a:txBody>
                  <a:tcPr marL="94658" marR="94658" marT="43688" marB="43688" anchor="ctr"/>
                </a:tc>
                <a:extLst>
                  <a:ext uri="{0D108BD9-81ED-4DB2-BD59-A6C34878D82A}">
                    <a16:rowId xmlns:a16="http://schemas.microsoft.com/office/drawing/2014/main" val="2244738911"/>
                  </a:ext>
                </a:extLst>
              </a:tr>
              <a:tr h="62144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extract_image_table.py</a:t>
                      </a:r>
                    </a:p>
                  </a:txBody>
                  <a:tcPr marL="94658" marR="94658" marT="43688" marB="43688" anchor="ctr"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Parsea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una</a:t>
                      </a:r>
                      <a:r>
                        <a:rPr lang="en-US"/>
                        <a:t> imagen local con </a:t>
                      </a:r>
                      <a:r>
                        <a:rPr lang="en-US" err="1"/>
                        <a:t>tablas</a:t>
                      </a:r>
                      <a:r>
                        <a:rPr lang="en-US"/>
                        <a:t> y </a:t>
                      </a:r>
                      <a:r>
                        <a:rPr lang="en-US" err="1"/>
                        <a:t>saca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datos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tabulares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anidados</a:t>
                      </a:r>
                      <a:r>
                        <a:rPr lang="en-US"/>
                        <a:t>.</a:t>
                      </a:r>
                      <a:endParaRPr lang="en-US" sz="1800">
                        <a:effectLst/>
                      </a:endParaRPr>
                    </a:p>
                  </a:txBody>
                  <a:tcPr marL="94658" marR="94658" marT="43688" marB="43688" anchor="ctr"/>
                </a:tc>
                <a:extLst>
                  <a:ext uri="{0D108BD9-81ED-4DB2-BD59-A6C34878D82A}">
                    <a16:rowId xmlns:a16="http://schemas.microsoft.com/office/drawing/2014/main" val="2604356225"/>
                  </a:ext>
                </a:extLst>
              </a:tr>
              <a:tr h="79977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extract_pdf_receipt.py</a:t>
                      </a:r>
                    </a:p>
                  </a:txBody>
                  <a:tcPr marL="94658" marR="94658" marT="43688" marB="43688" anchor="ctr"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Parsea</a:t>
                      </a:r>
                      <a:r>
                        <a:rPr lang="en-US"/>
                        <a:t> un PDF local </a:t>
                      </a:r>
                      <a:r>
                        <a:rPr lang="en-US" err="1"/>
                        <a:t>usando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pymupdf</a:t>
                      </a:r>
                      <a:r>
                        <a:rPr lang="en-US"/>
                        <a:t>, que lo </a:t>
                      </a:r>
                      <a:r>
                        <a:rPr lang="en-US" err="1"/>
                        <a:t>convierte</a:t>
                      </a:r>
                      <a:r>
                        <a:rPr lang="en-US"/>
                        <a:t> a Markdown, y </a:t>
                      </a:r>
                      <a:r>
                        <a:rPr lang="en-US" err="1"/>
                        <a:t>saca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detalles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órdenes</a:t>
                      </a:r>
                      <a:r>
                        <a:rPr lang="en-US"/>
                        <a:t>.</a:t>
                      </a:r>
                      <a:endParaRPr lang="en-US" sz="1800">
                        <a:effectLst/>
                      </a:endParaRPr>
                    </a:p>
                  </a:txBody>
                  <a:tcPr marL="94658" marR="94658" marT="43688" marB="43688" anchor="ctr"/>
                </a:tc>
                <a:extLst>
                  <a:ext uri="{0D108BD9-81ED-4DB2-BD59-A6C34878D82A}">
                    <a16:rowId xmlns:a16="http://schemas.microsoft.com/office/drawing/2014/main" val="3319531268"/>
                  </a:ext>
                </a:extLst>
              </a:tr>
              <a:tr h="779912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extract_webpage.py</a:t>
                      </a:r>
                    </a:p>
                  </a:txBody>
                  <a:tcPr marL="94658" marR="94658" marT="43688" marB="43688" anchor="ctr"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Parsea</a:t>
                      </a:r>
                      <a:r>
                        <a:rPr lang="en-US"/>
                        <a:t> un post de blog </a:t>
                      </a:r>
                      <a:r>
                        <a:rPr lang="en-US" err="1"/>
                        <a:t>usando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BeautifulSoup</a:t>
                      </a:r>
                      <a:r>
                        <a:rPr lang="en-US"/>
                        <a:t> y </a:t>
                      </a:r>
                      <a:r>
                        <a:rPr lang="en-US" err="1"/>
                        <a:t>saca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el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título</a:t>
                      </a:r>
                      <a:r>
                        <a:rPr lang="en-US"/>
                        <a:t>, la </a:t>
                      </a:r>
                      <a:r>
                        <a:rPr lang="en-US" err="1"/>
                        <a:t>descripción</a:t>
                      </a:r>
                      <a:r>
                        <a:rPr lang="en-US"/>
                        <a:t> y las </a:t>
                      </a:r>
                      <a:r>
                        <a:rPr lang="en-US" err="1"/>
                        <a:t>etiquetas</a:t>
                      </a:r>
                      <a:r>
                        <a:rPr lang="en-US"/>
                        <a:t>.</a:t>
                      </a:r>
                      <a:endParaRPr lang="en-US" sz="1800">
                        <a:effectLst/>
                      </a:endParaRPr>
                    </a:p>
                  </a:txBody>
                  <a:tcPr marL="94658" marR="94658" marT="43688" marB="43688" anchor="ctr"/>
                </a:tc>
                <a:extLst>
                  <a:ext uri="{0D108BD9-81ED-4DB2-BD59-A6C34878D82A}">
                    <a16:rowId xmlns:a16="http://schemas.microsoft.com/office/drawing/2014/main" val="373133717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77EEFF-DFCA-22B8-FE57-4D0A70B7BC2C}"/>
              </a:ext>
            </a:extLst>
          </p:cNvPr>
          <p:cNvSpPr txBox="1"/>
          <p:nvPr/>
        </p:nvSpPr>
        <p:spPr>
          <a:xfrm>
            <a:off x="1049416" y="6303027"/>
            <a:ext cx="9275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hlinkClick r:id="rId2"/>
              </a:rPr>
              <a:t>https://github.com/Azure-Samples/azure-openai-entity-extraction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69398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B041-4469-A8E1-EB8F-F78736A9B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A1F8-9148-0113-3C88-757A0C2D7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Extracción</a:t>
            </a:r>
            <a:r>
              <a:rPr lang="en-US"/>
              <a:t> de </a:t>
            </a:r>
            <a:r>
              <a:rPr lang="en-US" err="1"/>
              <a:t>entidades</a:t>
            </a:r>
            <a:r>
              <a:rPr lang="en-US"/>
              <a:t>: </a:t>
            </a:r>
            <a:r>
              <a:rPr lang="es-MX"/>
              <a:t>GitHub issues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C61B4A-6320-436C-18F9-9033360D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/>
          <a:stretch/>
        </p:blipFill>
        <p:spPr>
          <a:xfrm>
            <a:off x="1151791" y="1783821"/>
            <a:ext cx="5746555" cy="428920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27C3C5-CDAC-27BE-DB5A-EDF1C9803E4B}"/>
              </a:ext>
            </a:extLst>
          </p:cNvPr>
          <p:cNvSpPr txBox="1"/>
          <p:nvPr/>
        </p:nvSpPr>
        <p:spPr>
          <a:xfrm>
            <a:off x="7675685" y="2413339"/>
            <a:ext cx="4158761" cy="2657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Issue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title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'Issue with Group Permissions in File Metadata'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description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'Group ID values are not appearing in metadata after configured ACLs setup.'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type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=&lt;IssueType.BUGREPORT: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'Bug Report'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operating_system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'Windows 10'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15F1EC-D3AE-E691-74EC-4BA980113914}"/>
              </a:ext>
            </a:extLst>
          </p:cNvPr>
          <p:cNvCxnSpPr>
            <a:cxnSpLocks/>
          </p:cNvCxnSpPr>
          <p:nvPr/>
        </p:nvCxnSpPr>
        <p:spPr>
          <a:xfrm>
            <a:off x="6898346" y="3699417"/>
            <a:ext cx="75310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405690E-5C15-D910-B9FF-66FDA763BE89}"/>
              </a:ext>
            </a:extLst>
          </p:cNvPr>
          <p:cNvSpPr txBox="1"/>
          <p:nvPr/>
        </p:nvSpPr>
        <p:spPr>
          <a:xfrm>
            <a:off x="1137866" y="6399742"/>
            <a:ext cx="613703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3"/>
              </a:rPr>
              <a:t>Ejemplo</a:t>
            </a:r>
            <a:r>
              <a:rPr lang="en-US" sz="1800">
                <a:effectLst/>
                <a:hlinkClick r:id="rId3"/>
              </a:rPr>
              <a:t>: extract_github_issue.py</a:t>
            </a:r>
            <a:endParaRPr lang="en-US" sz="1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5833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63899-D53B-4B46-FB90-B7090FF0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BC6F-E6D0-E7A2-0063-F4808EEC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Extracción</a:t>
            </a:r>
            <a:r>
              <a:rPr lang="en-US"/>
              <a:t> de </a:t>
            </a:r>
            <a:r>
              <a:rPr lang="en-US" err="1"/>
              <a:t>entidades</a:t>
            </a:r>
            <a:r>
              <a:rPr lang="en-US"/>
              <a:t>: </a:t>
            </a:r>
            <a:r>
              <a:rPr lang="es-MX"/>
              <a:t>GitHub repo readme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568E1-F70E-6D72-E2BA-7577F711482F}"/>
              </a:ext>
            </a:extLst>
          </p:cNvPr>
          <p:cNvSpPr txBox="1"/>
          <p:nvPr/>
        </p:nvSpPr>
        <p:spPr>
          <a:xfrm>
            <a:off x="7174523" y="1860508"/>
            <a:ext cx="4932485" cy="4697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RepoOverview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name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'Job Finder Chatbot with RAG'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description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 chatbot application for job searching and related queries using advanced Azure services and technology.'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languages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&lt;Language.JAVASCRIPT: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'JavaScript'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&lt;Language.PYTHON: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'Python'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azure_services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&lt;AzureService.AISTUDIO: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'AI Studio'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&lt;AzureService.AISEARCH: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'AI Search'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&lt;AzureService.POSTGRESQL: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'PostgreSQL'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frameworks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&lt;Framework.LANGCHAIN: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'Langchain'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&lt;Framework.SPRINGBOOT: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'Spring Boot'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</p:txBody>
      </p:sp>
      <p:pic>
        <p:nvPicPr>
          <p:cNvPr id="4" name="Picture 3" descr="A screenshot of a chatbot&#10;&#10;AI-generated content may be incorrect.">
            <a:extLst>
              <a:ext uri="{FF2B5EF4-FFF2-40B4-BE49-F238E27FC236}">
                <a16:creationId xmlns:a16="http://schemas.microsoft.com/office/drawing/2014/main" id="{EFDAE55B-777E-45C4-FC3A-33F14EFCC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85" y="1875427"/>
            <a:ext cx="5286182" cy="45243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8E2FEF-A5CC-B9CD-4E89-082A2C5945F5}"/>
              </a:ext>
            </a:extLst>
          </p:cNvPr>
          <p:cNvCxnSpPr>
            <a:cxnSpLocks/>
          </p:cNvCxnSpPr>
          <p:nvPr/>
        </p:nvCxnSpPr>
        <p:spPr>
          <a:xfrm>
            <a:off x="6447967" y="3585117"/>
            <a:ext cx="69138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E45517-FBC8-CE9E-496C-CE436E053E1E}"/>
              </a:ext>
            </a:extLst>
          </p:cNvPr>
          <p:cNvSpPr txBox="1"/>
          <p:nvPr/>
        </p:nvSpPr>
        <p:spPr>
          <a:xfrm>
            <a:off x="1137866" y="6399742"/>
            <a:ext cx="613703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3"/>
              </a:rPr>
              <a:t>Ejemplo</a:t>
            </a:r>
            <a:r>
              <a:rPr lang="en-US" sz="1800">
                <a:effectLst/>
                <a:hlinkClick r:id="rId3"/>
              </a:rPr>
              <a:t>: extract_github_repo.py</a:t>
            </a:r>
            <a:endParaRPr lang="en-US" sz="1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412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5EF4-67A5-4AB3-30E7-617DB2BCB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E33F-39E9-528E-D9F9-5E0BD18E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Extracción</a:t>
            </a:r>
            <a:r>
              <a:rPr lang="en-US"/>
              <a:t> de </a:t>
            </a:r>
            <a:r>
              <a:rPr lang="en-US" err="1"/>
              <a:t>entidades</a:t>
            </a:r>
            <a:r>
              <a:rPr lang="en-US"/>
              <a:t>: </a:t>
            </a:r>
            <a:r>
              <a:rPr lang="es-MX"/>
              <a:t>Webpages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6E2FC-EF1F-2FAA-87BE-89DAFB11682E}"/>
              </a:ext>
            </a:extLst>
          </p:cNvPr>
          <p:cNvSpPr txBox="1"/>
          <p:nvPr/>
        </p:nvSpPr>
        <p:spPr>
          <a:xfrm>
            <a:off x="6950630" y="2079058"/>
            <a:ext cx="4901401" cy="3426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BlogPost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title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'Integrating Vision into RAG Applications'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summary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'This blog introduces advanced integrations of visual data processing into Retrieval-Augmented Generation (RAG) applications, leveraging multimodal models from Azure AI to augment text-based retrieval and response systems.'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tags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'RAG'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'Azure'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'LLM'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'multimodal'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'vision'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07310C-812D-7922-E9A5-A92B09CFE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9"/>
          <a:stretch/>
        </p:blipFill>
        <p:spPr>
          <a:xfrm>
            <a:off x="1249712" y="2125316"/>
            <a:ext cx="4912648" cy="38778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6C73A1-B609-479F-B5DA-13F5E85BF7B8}"/>
              </a:ext>
            </a:extLst>
          </p:cNvPr>
          <p:cNvCxnSpPr>
            <a:cxnSpLocks/>
          </p:cNvCxnSpPr>
          <p:nvPr/>
        </p:nvCxnSpPr>
        <p:spPr>
          <a:xfrm>
            <a:off x="6162360" y="3804892"/>
            <a:ext cx="78827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FB177D6-1654-A4A7-E053-B0EA4879208A}"/>
              </a:ext>
            </a:extLst>
          </p:cNvPr>
          <p:cNvSpPr txBox="1"/>
          <p:nvPr/>
        </p:nvSpPr>
        <p:spPr>
          <a:xfrm>
            <a:off x="1137866" y="6399742"/>
            <a:ext cx="613703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3"/>
              </a:rPr>
              <a:t>Ejemplo</a:t>
            </a:r>
            <a:r>
              <a:rPr lang="en-US" sz="1800">
                <a:effectLst/>
                <a:hlinkClick r:id="rId3"/>
              </a:rPr>
              <a:t>: extract_webpage.py</a:t>
            </a:r>
            <a:endParaRPr lang="en-US" sz="1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2074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AFD6E-0532-48D7-D15D-DE86A13EE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48A5-0A9E-EB6B-BC47-7DDF7B1D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Extracción</a:t>
            </a:r>
            <a:r>
              <a:rPr lang="en-US"/>
              <a:t> de </a:t>
            </a:r>
            <a:r>
              <a:rPr lang="en-US" err="1"/>
              <a:t>entidades</a:t>
            </a:r>
            <a:r>
              <a:rPr lang="en-US"/>
              <a:t>: Recibos en PDF</a:t>
            </a:r>
            <a:endParaRPr lang="es-MX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115EB-3015-DB1B-10C6-6885975E9B8B}"/>
              </a:ext>
            </a:extLst>
          </p:cNvPr>
          <p:cNvSpPr txBox="1"/>
          <p:nvPr/>
        </p:nvSpPr>
        <p:spPr>
          <a:xfrm>
            <a:off x="7139354" y="2364938"/>
            <a:ext cx="4677508" cy="368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Receipt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total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242.05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shipping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payment_method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'Credit Card'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product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'Die Cut Sticker, ID 158484, 3x3 inches, Lamination: Glossy, Shape: Contour'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price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242.05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quantity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order_number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43962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 descr="A screenshot of a product receipt&#10;&#10;AI-generated content may be incorrect.">
            <a:extLst>
              <a:ext uri="{FF2B5EF4-FFF2-40B4-BE49-F238E27FC236}">
                <a16:creationId xmlns:a16="http://schemas.microsoft.com/office/drawing/2014/main" id="{D1109099-CFE3-3316-E252-338C9B0FE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49" y="2136338"/>
            <a:ext cx="5198104" cy="403471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49296C-3105-E700-FCCD-8DDE3038426A}"/>
              </a:ext>
            </a:extLst>
          </p:cNvPr>
          <p:cNvCxnSpPr>
            <a:cxnSpLocks/>
          </p:cNvCxnSpPr>
          <p:nvPr/>
        </p:nvCxnSpPr>
        <p:spPr>
          <a:xfrm>
            <a:off x="6386253" y="3585117"/>
            <a:ext cx="75310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7EE6A1-F6C1-CA01-FE87-7466A1240E62}"/>
              </a:ext>
            </a:extLst>
          </p:cNvPr>
          <p:cNvSpPr txBox="1"/>
          <p:nvPr/>
        </p:nvSpPr>
        <p:spPr>
          <a:xfrm>
            <a:off x="1137866" y="6399742"/>
            <a:ext cx="613703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3"/>
              </a:rPr>
              <a:t>Ejemplo</a:t>
            </a:r>
            <a:r>
              <a:rPr lang="en-US" sz="1800">
                <a:effectLst/>
                <a:hlinkClick r:id="rId3"/>
              </a:rPr>
              <a:t>: extract_pdf_receipt.py</a:t>
            </a:r>
            <a:endParaRPr lang="en-US" sz="1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5594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04FDE-8EB7-1468-5B47-A7179348C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0B0DC-E188-66A5-2ADD-7374823F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Extracción</a:t>
            </a:r>
            <a:r>
              <a:rPr lang="en-US"/>
              <a:t> de </a:t>
            </a:r>
            <a:r>
              <a:rPr lang="en-US" err="1"/>
              <a:t>entidades</a:t>
            </a:r>
            <a:r>
              <a:rPr lang="en-US"/>
              <a:t>: MarkItDown</a:t>
            </a:r>
            <a:endParaRPr lang="es-MX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292CB8-FC9A-414A-4212-EC08348E5BCF}"/>
              </a:ext>
            </a:extLst>
          </p:cNvPr>
          <p:cNvSpPr txBox="1"/>
          <p:nvPr/>
        </p:nvSpPr>
        <p:spPr>
          <a:xfrm>
            <a:off x="7139354" y="2364938"/>
            <a:ext cx="4677508" cy="1374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025"/>
              </a:lnSpc>
            </a:pPr>
            <a:r>
              <a:rPr lang="en-US">
                <a:solidFill>
                  <a:srgbClr val="267F99"/>
                </a:solidFill>
                <a:latin typeface="Consolas"/>
                <a:cs typeface="Consolas" panose="020B0609020204030204" pitchFamily="49" charset="0"/>
              </a:rPr>
              <a:t>DocumentInfo</a:t>
            </a:r>
            <a:r>
              <a:rPr lang="en-US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(</a:t>
            </a:r>
            <a:endParaRPr lang="en-US">
              <a:solidFill>
                <a:srgbClr val="000000"/>
              </a:solidFill>
              <a:latin typeface="Consolas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Consolas"/>
              </a:rPr>
              <a:t>content=</a:t>
            </a:r>
            <a:r>
              <a:rPr lang="en-US">
                <a:solidFill>
                  <a:srgbClr val="A31515"/>
                </a:solidFill>
                <a:latin typeface="Consolas"/>
              </a:rPr>
              <a:t>'Este proyecto busca...'</a:t>
            </a:r>
            <a:endParaRPr lang="en-US">
              <a:solidFill>
                <a:srgbClr val="001080"/>
              </a:solidFill>
              <a:latin typeface="Consolas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2060"/>
                </a:solidFill>
                <a:latin typeface="Consolas"/>
                <a:cs typeface="Consolas" panose="020B0609020204030204" pitchFamily="49" charset="0"/>
              </a:rPr>
              <a:t>title</a:t>
            </a:r>
            <a:r>
              <a:rPr lang="en-US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'Propuesta de proyecto...'</a:t>
            </a:r>
            <a:r>
              <a:rPr lang="en-US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,</a:t>
            </a:r>
            <a:endParaRPr lang="en-US"/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2060"/>
                </a:solidFill>
                <a:latin typeface="Consolas"/>
              </a:rPr>
              <a:t>heading</a:t>
            </a:r>
            <a:r>
              <a:rPr lang="en-US">
                <a:solidFill>
                  <a:srgbClr val="000000"/>
                </a:solidFill>
                <a:latin typeface="Consolas"/>
              </a:rPr>
              <a:t>_2=</a:t>
            </a:r>
            <a:r>
              <a:rPr lang="en-US">
                <a:solidFill>
                  <a:srgbClr val="A31517"/>
                </a:solidFill>
                <a:latin typeface="Consolas"/>
              </a:rPr>
              <a:t>'Objetivo'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/>
              </a:rPr>
              <a:t>  )</a:t>
            </a:r>
            <a:endParaRPr lang="en-US">
              <a:latin typeface="Consola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F47A3D-17E0-AF21-507B-43D01EB1F8E2}"/>
              </a:ext>
            </a:extLst>
          </p:cNvPr>
          <p:cNvCxnSpPr>
            <a:cxnSpLocks/>
          </p:cNvCxnSpPr>
          <p:nvPr/>
        </p:nvCxnSpPr>
        <p:spPr>
          <a:xfrm>
            <a:off x="6386253" y="3585117"/>
            <a:ext cx="75310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C69B37-D730-361C-C1F6-4EF11FC6B1D1}"/>
              </a:ext>
            </a:extLst>
          </p:cNvPr>
          <p:cNvSpPr txBox="1"/>
          <p:nvPr/>
        </p:nvSpPr>
        <p:spPr>
          <a:xfrm>
            <a:off x="1137866" y="6399742"/>
            <a:ext cx="613703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2"/>
              </a:rPr>
              <a:t>https://github</a:t>
            </a:r>
            <a:r>
              <a:rPr lang="en-US" sz="1800">
                <a:effectLst/>
                <a:hlinkClick r:id="rId2"/>
              </a:rPr>
              <a:t>.</a:t>
            </a:r>
            <a:r>
              <a:rPr lang="en-US">
                <a:hlinkClick r:id="rId2"/>
              </a:rPr>
              <a:t>com/microsoft/markitdown</a:t>
            </a:r>
            <a:endParaRPr lang="en-US" sz="1800">
              <a:effectLst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1ED8B0-B22C-8D10-F1E6-5D6AD0463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30" y="1784684"/>
            <a:ext cx="5529353" cy="4331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F64B3-A926-D815-4116-6CCF4BC3B70D}"/>
              </a:ext>
            </a:extLst>
          </p:cNvPr>
          <p:cNvSpPr txBox="1"/>
          <p:nvPr/>
        </p:nvSpPr>
        <p:spPr>
          <a:xfrm>
            <a:off x="7138737" y="4511842"/>
            <a:ext cx="45178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Archivos Office y más</a:t>
            </a:r>
          </a:p>
        </p:txBody>
      </p:sp>
    </p:spTree>
    <p:extLst>
      <p:ext uri="{BB962C8B-B14F-4D97-AF65-F5344CB8AC3E}">
        <p14:creationId xmlns:p14="http://schemas.microsoft.com/office/powerpoint/2010/main" val="3800529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2089A-C78E-B6D6-5B90-6BDB0E04E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DA46-D39F-BE0B-1D89-5B517090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Extracción</a:t>
            </a:r>
            <a:r>
              <a:rPr lang="en-US"/>
              <a:t> de </a:t>
            </a:r>
            <a:r>
              <a:rPr lang="en-US" err="1"/>
              <a:t>entidades</a:t>
            </a:r>
            <a:r>
              <a:rPr lang="en-US"/>
              <a:t>: </a:t>
            </a:r>
            <a:r>
              <a:rPr lang="es-MX"/>
              <a:t>Imágenes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BFF7F-EA16-5547-8865-AB95C56CF4B2}"/>
              </a:ext>
            </a:extLst>
          </p:cNvPr>
          <p:cNvSpPr txBox="1"/>
          <p:nvPr/>
        </p:nvSpPr>
        <p:spPr>
          <a:xfrm>
            <a:off x="6822831" y="1965507"/>
            <a:ext cx="5369169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Graph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title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'Global tree cover: Annual loss'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description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'The graph illustrates the annual global loss of tree cover from 2002 to 2020, differentiated by boreal, temperate, subtropical, and tropical regions.'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x_axis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'Year'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y_axis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'Tree cover loss (thousand square kilometers/miles)'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legend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'Boreal'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'Temperate'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'Subtropical'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'Tropical'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BBDE2-3601-37A4-3011-FBFE0A9B1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25" y="2088600"/>
            <a:ext cx="4933175" cy="30408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B6D99C-13CF-1132-E4C8-BA7E45D02844}"/>
              </a:ext>
            </a:extLst>
          </p:cNvPr>
          <p:cNvCxnSpPr>
            <a:cxnSpLocks/>
          </p:cNvCxnSpPr>
          <p:nvPr/>
        </p:nvCxnSpPr>
        <p:spPr>
          <a:xfrm>
            <a:off x="6096000" y="3717001"/>
            <a:ext cx="72683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B5E3F23-0561-24F3-CC35-65408AB0FBDC}"/>
              </a:ext>
            </a:extLst>
          </p:cNvPr>
          <p:cNvSpPr txBox="1"/>
          <p:nvPr/>
        </p:nvSpPr>
        <p:spPr>
          <a:xfrm>
            <a:off x="1137866" y="6399742"/>
            <a:ext cx="613703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3"/>
              </a:rPr>
              <a:t>Ejemplo</a:t>
            </a:r>
            <a:r>
              <a:rPr lang="en-US" sz="1800">
                <a:effectLst/>
                <a:hlinkClick r:id="rId3"/>
              </a:rPr>
              <a:t>: extract_image_graph.py</a:t>
            </a:r>
            <a:endParaRPr lang="en-US" sz="1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54248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C1F3A-DD3F-3498-F50B-5E3621F6E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BB90-E57C-8A2B-BEB4-BC59D28D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Extracción</a:t>
            </a:r>
            <a:r>
              <a:rPr lang="en-US"/>
              <a:t> de </a:t>
            </a:r>
            <a:r>
              <a:rPr lang="en-US" err="1"/>
              <a:t>entidades</a:t>
            </a:r>
            <a:r>
              <a:rPr lang="en-US"/>
              <a:t>: </a:t>
            </a:r>
            <a:r>
              <a:rPr lang="es-MX"/>
              <a:t>Imágenes con tablas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DAC50-83B5-9E15-6B07-9F1B9616B1BB}"/>
              </a:ext>
            </a:extLst>
          </p:cNvPr>
          <p:cNvSpPr txBox="1"/>
          <p:nvPr/>
        </p:nvSpPr>
        <p:spPr>
          <a:xfrm>
            <a:off x="7030915" y="2141353"/>
            <a:ext cx="4677508" cy="29136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PlantInventory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annuals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Plant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species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'Centromadia pungens'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common_name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'Common tarweed'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quantity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"4''S"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price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1.83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county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'Unknown'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'7</a:t>
            </a:r>
            <a:r>
              <a:rPr lang="en-US" b="0">
                <a:solidFill>
                  <a:srgbClr val="A315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5% off sale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),...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842B5-9358-2773-5FFF-94FDC02A0C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196" b="7112"/>
          <a:stretch/>
        </p:blipFill>
        <p:spPr>
          <a:xfrm>
            <a:off x="1181100" y="1701739"/>
            <a:ext cx="4551485" cy="4426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49BE81-6839-A0F4-4CB9-62DE7E6C0BD8}"/>
              </a:ext>
            </a:extLst>
          </p:cNvPr>
          <p:cNvCxnSpPr>
            <a:cxnSpLocks/>
          </p:cNvCxnSpPr>
          <p:nvPr/>
        </p:nvCxnSpPr>
        <p:spPr>
          <a:xfrm>
            <a:off x="5732585" y="3963186"/>
            <a:ext cx="129833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5330E5-6751-0270-56B8-29B2FB41C280}"/>
              </a:ext>
            </a:extLst>
          </p:cNvPr>
          <p:cNvSpPr txBox="1"/>
          <p:nvPr/>
        </p:nvSpPr>
        <p:spPr>
          <a:xfrm>
            <a:off x="1137866" y="6399742"/>
            <a:ext cx="613703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3"/>
              </a:rPr>
              <a:t>Ejemplo</a:t>
            </a:r>
            <a:r>
              <a:rPr lang="en-US" sz="1800">
                <a:effectLst/>
                <a:hlinkClick r:id="rId3"/>
              </a:rPr>
              <a:t>: extract_image_table.py</a:t>
            </a:r>
            <a:endParaRPr lang="en-US" sz="1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0808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D43C-BE2A-3BA3-FE47-062467C1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2F0939-562C-8F34-F9BD-79E6E27E01E4}"/>
              </a:ext>
            </a:extLst>
          </p:cNvPr>
          <p:cNvSpPr/>
          <p:nvPr/>
        </p:nvSpPr>
        <p:spPr>
          <a:xfrm>
            <a:off x="5557947" y="809625"/>
            <a:ext cx="6004753" cy="5362576"/>
          </a:xfrm>
          <a:prstGeom prst="roundRect">
            <a:avLst>
              <a:gd name="adj" fmla="val 2125"/>
            </a:avLst>
          </a:prstGeom>
          <a:solidFill>
            <a:srgbClr val="FFF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348BA-C92C-087A-935B-72F151B2AC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9195" y="1979243"/>
            <a:ext cx="4698753" cy="3852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>
                <a:latin typeface="Aptos"/>
              </a:rPr>
              <a:t>Clases que vienen -&gt;</a:t>
            </a:r>
            <a:endParaRPr lang="en-US"/>
          </a:p>
          <a:p>
            <a:pPr marL="0" indent="0">
              <a:buNone/>
            </a:pPr>
            <a:endParaRPr lang="es-MX">
              <a:latin typeface="Aptos"/>
            </a:endParaRPr>
          </a:p>
          <a:p>
            <a:pPr marL="0" indent="0">
              <a:buNone/>
            </a:pPr>
            <a:r>
              <a:rPr lang="es-MX">
                <a:latin typeface="Aptos"/>
                <a:hlinkClick r:id="rId3"/>
              </a:rPr>
              <a:t>aka.ms/pythonia/discord</a:t>
            </a:r>
            <a:endParaRPr lang="es-MX"/>
          </a:p>
          <a:p>
            <a:pPr marL="0" indent="0">
              <a:buNone/>
            </a:pPr>
            <a:endParaRPr lang="es-MX">
              <a:latin typeface="Aptos"/>
            </a:endParaRPr>
          </a:p>
          <a:p>
            <a:pPr marL="0" indent="0">
              <a:buNone/>
            </a:pPr>
            <a:r>
              <a:rPr lang="es-MX">
                <a:latin typeface="Aptos"/>
              </a:rPr>
              <a:t>Horas de oficina los Jueves en </a:t>
            </a:r>
            <a:r>
              <a:rPr lang="es-MX" err="1">
                <a:latin typeface="Aptos"/>
              </a:rPr>
              <a:t>Discord</a:t>
            </a:r>
            <a:r>
              <a:rPr lang="es-MX">
                <a:latin typeface="Aptos"/>
              </a:rPr>
              <a:t>:</a:t>
            </a: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>
                <a:latin typeface="Aptos"/>
              </a:rPr>
              <a:t> </a:t>
            </a:r>
            <a:r>
              <a:rPr lang="es-MX">
                <a:latin typeface="Aptos"/>
                <a:hlinkClick r:id="rId4"/>
              </a:rPr>
              <a:t>aka.ms/pythonia/horas</a:t>
            </a:r>
            <a:endParaRPr lang="es-MX">
              <a:latin typeface="Aptos"/>
            </a:endParaRPr>
          </a:p>
          <a:p>
            <a:pPr marL="0" indent="0">
              <a:buNone/>
            </a:pP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>
              <a:latin typeface="Aptos"/>
            </a:endParaRPr>
          </a:p>
          <a:p>
            <a:pPr marL="0" indent="0">
              <a:buNone/>
            </a:pPr>
            <a:endParaRPr lang="es-MX">
              <a:latin typeface="Aptos"/>
            </a:endParaRPr>
          </a:p>
          <a:p>
            <a:pPr marL="0" indent="0">
              <a:buNone/>
            </a:pPr>
            <a:endParaRPr lang="es-MX">
              <a:latin typeface="Apto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3D843-40EC-E1C7-3A23-A590A301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Próximos pasos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022E3-6896-5817-EE1A-D33D2F048642}"/>
              </a:ext>
            </a:extLst>
          </p:cNvPr>
          <p:cNvSpPr txBox="1">
            <a:spLocks/>
          </p:cNvSpPr>
          <p:nvPr/>
        </p:nvSpPr>
        <p:spPr>
          <a:xfrm>
            <a:off x="5674333" y="1023620"/>
            <a:ext cx="6104131" cy="35429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🧠 10/7: LLMs 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↖️ 10/8: Embeddings  </a:t>
            </a:r>
            <a:r>
              <a:rPr lang="en-US" sz="2400" err="1">
                <a:latin typeface="Aptos"/>
                <a:cs typeface="Segoe UI"/>
              </a:rPr>
              <a:t>vectoriales</a:t>
            </a:r>
            <a:endParaRPr lang="en-US" sz="2400">
              <a:latin typeface="Aptos"/>
              <a:cs typeface="Segoe UI"/>
            </a:endParaRP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🖼️ 10/9: Models de Visión 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🔍 10/14: RAG 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🛠️ 10/15: </a:t>
            </a:r>
            <a:r>
              <a:rPr lang="en-US" sz="2400" err="1">
                <a:latin typeface="Aptos"/>
                <a:cs typeface="Segoe UI"/>
              </a:rPr>
              <a:t>Salidas</a:t>
            </a:r>
            <a:r>
              <a:rPr lang="en-US" sz="2400">
                <a:latin typeface="Aptos"/>
                <a:cs typeface="Segoe UI"/>
              </a:rPr>
              <a:t> </a:t>
            </a:r>
            <a:r>
              <a:rPr lang="en-US" sz="2400" err="1">
                <a:latin typeface="Aptos"/>
                <a:cs typeface="Segoe UI"/>
              </a:rPr>
              <a:t>Estructuradas</a:t>
            </a:r>
            <a:r>
              <a:rPr lang="en-US" sz="2400">
                <a:latin typeface="Aptos"/>
                <a:cs typeface="Segoe UI"/>
              </a:rPr>
              <a:t> </a:t>
            </a:r>
            <a:endParaRPr lang="en-US" sz="240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🛡️ 10/16: Calidad y Seguridad 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🛠️ 10/21: Tool calling 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🤖 10/22: </a:t>
            </a:r>
            <a:r>
              <a:rPr lang="en-US" sz="2400" err="1">
                <a:latin typeface="Aptos"/>
                <a:cs typeface="Segoe UI"/>
              </a:rPr>
              <a:t>Agentes</a:t>
            </a:r>
            <a:endParaRPr lang="en-US" sz="2400">
              <a:latin typeface="Aptos"/>
              <a:cs typeface="Segoe UI"/>
            </a:endParaRP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🔗 10/23: Model Context Protocol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latin typeface="Aptos"/>
              <a:cs typeface="Segoe U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CC686-3A8B-F5AD-1674-6FBA919868A7}"/>
              </a:ext>
            </a:extLst>
          </p:cNvPr>
          <p:cNvSpPr txBox="1">
            <a:spLocks/>
          </p:cNvSpPr>
          <p:nvPr/>
        </p:nvSpPr>
        <p:spPr>
          <a:xfrm>
            <a:off x="5672892" y="5235957"/>
            <a:ext cx="5777029" cy="3169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Aptos"/>
                <a:hlinkClick r:id="rId5"/>
              </a:rPr>
              <a:t>aka.ms/PythonIA/recursos</a:t>
            </a:r>
            <a:endParaRPr lang="en-US" sz="2400">
              <a:latin typeface="Aptos"/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58132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22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70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6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64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287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021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SharedWithUsers xmlns="4d763a3d-abd4-45ac-ad35-6c0fa32d5be4">
      <UserInfo>
        <DisplayName/>
        <AccountId xsi:nil="true"/>
        <AccountType/>
      </UserInfo>
    </SharedWithUsers>
    <_ip_UnifiedCompliancePolicyUIAction xmlns="http://schemas.microsoft.com/sharepoint/v3" xsi:nil="true"/>
    <lcf76f155ced4ddcb4097134ff3c332f xmlns="496da845-320a-4090-a8c1-9d38d24895f3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5212CE279FA4ABCCDA2B633FB6206" ma:contentTypeVersion="22" ma:contentTypeDescription="Create a new document." ma:contentTypeScope="" ma:versionID="5c614c6a2b8e432a489ab58dd60b093c">
  <xsd:schema xmlns:xsd="http://www.w3.org/2001/XMLSchema" xmlns:xs="http://www.w3.org/2001/XMLSchema" xmlns:p="http://schemas.microsoft.com/office/2006/metadata/properties" xmlns:ns1="http://schemas.microsoft.com/sharepoint/v3" xmlns:ns2="496da845-320a-4090-a8c1-9d38d24895f3" xmlns:ns3="4d763a3d-abd4-45ac-ad35-6c0fa32d5be4" xmlns:ns4="230e9df3-be65-4c73-a93b-d1236ebd677e" targetNamespace="http://schemas.microsoft.com/office/2006/metadata/properties" ma:root="true" ma:fieldsID="c75430972807c9b17b3372b288c97f51" ns1:_="" ns2:_="" ns3:_="" ns4:_="">
    <xsd:import namespace="http://schemas.microsoft.com/sharepoint/v3"/>
    <xsd:import namespace="496da845-320a-4090-a8c1-9d38d24895f3"/>
    <xsd:import namespace="4d763a3d-abd4-45ac-ad35-6c0fa32d5be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da845-320a-4090-a8c1-9d38d2489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63a3d-abd4-45ac-ad35-6c0fa32d5b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08b2348f-f765-4931-8bdb-b9dbd5a01948}" ma:internalName="TaxCatchAll" ma:showField="CatchAllData" ma:web="4d763a3d-abd4-45ac-ad35-6c0fa32d5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41B6DA-972B-4C6D-A923-185204E346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C26894-848F-447A-BE5F-9374146BEA49}">
  <ds:schemaRefs>
    <ds:schemaRef ds:uri="230e9df3-be65-4c73-a93b-d1236ebd677e"/>
    <ds:schemaRef ds:uri="496da845-320a-4090-a8c1-9d38d24895f3"/>
    <ds:schemaRef ds:uri="4d763a3d-abd4-45ac-ad35-6c0fa32d5be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C4E6BD7-7CC3-49AD-B1F7-672CA83FBB6A}">
  <ds:schemaRefs>
    <ds:schemaRef ds:uri="230e9df3-be65-4c73-a93b-d1236ebd677e"/>
    <ds:schemaRef ds:uri="496da845-320a-4090-a8c1-9d38d24895f3"/>
    <ds:schemaRef ds:uri="4d763a3d-abd4-45ac-ad35-6c0fa32d5b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39</Slides>
  <Notes>4</Notes>
  <HiddenSlides>1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39</vt:i4>
      </vt:variant>
    </vt:vector>
  </HeadingPairs>
  <TitlesOfParts>
    <vt:vector size="41" baseType="lpstr">
      <vt:lpstr>Office Theme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Python + IA</vt:lpstr>
      <vt:lpstr>Agenda</vt:lpstr>
      <vt:lpstr>¿Quieres seguir los pasos?</vt:lpstr>
      <vt:lpstr>Review: Llamando a LLMs</vt:lpstr>
      <vt:lpstr>Llamando a la API de Chat Completions</vt:lpstr>
      <vt:lpstr>Introducción a las salidas estructuradas</vt:lpstr>
      <vt:lpstr>¿Qué son las salidas estructuradas?</vt:lpstr>
      <vt:lpstr>Definiendo el esquema</vt:lpstr>
      <vt:lpstr>¿Cómo definimos el esquema?</vt:lpstr>
      <vt:lpstr>¿Cómo usamos el modelo en la completion del chat?</vt:lpstr>
      <vt:lpstr>¿Qué hacemos con la respuesta?</vt:lpstr>
      <vt:lpstr>¿Cómo luce todo junto?</vt:lpstr>
      <vt:lpstr>Mejorando los modelos</vt:lpstr>
      <vt:lpstr>¿Cómo agregamos descripciones al esquema?</vt:lpstr>
      <vt:lpstr>¿Cómo restringimos los valores de las propiedades?</vt:lpstr>
      <vt:lpstr>¿Cómo anidamos modelos dentro de otros modelos? (nested models)</vt:lpstr>
      <vt:lpstr>¿Cómo combinamos las salidas estructuradas con llamadas de funciones?</vt:lpstr>
      <vt:lpstr>Soporte para salidas estructuradas</vt:lpstr>
      <vt:lpstr>Escenarios para salidas estructuradas</vt:lpstr>
      <vt:lpstr>Usos comunes de salidas estructuradas</vt:lpstr>
      <vt:lpstr>Escenarios para extracción de entidades</vt:lpstr>
      <vt:lpstr>Extracción de entidades: GitHub issues</vt:lpstr>
      <vt:lpstr>Extracción de entidades: GitHub repo readme</vt:lpstr>
      <vt:lpstr>Extracción de entidades: Webpages</vt:lpstr>
      <vt:lpstr>Extracción de entidades: Recibos en PDF</vt:lpstr>
      <vt:lpstr>Extracción de entidades: MarkItDown</vt:lpstr>
      <vt:lpstr>Extracción de entidades: Imágenes</vt:lpstr>
      <vt:lpstr>Extracción de entidades: Imágenes con tablas</vt:lpstr>
      <vt:lpstr>Próximos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Abril Ureña</dc:creator>
  <cp:revision>4</cp:revision>
  <dcterms:created xsi:type="dcterms:W3CDTF">2025-02-24T19:33:09Z</dcterms:created>
  <dcterms:modified xsi:type="dcterms:W3CDTF">2025-10-15T22:11:43Z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5484200.00000000</vt:lpwstr>
  </property>
  <property fmtid="{D5CDD505-2E9C-101B-9397-08002B2CF9AE}" pid="3" name="ContentTypeId">
    <vt:lpwstr>0x010100C8F5212CE279FA4ABCCDA2B633FB6206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ediaServiceImageTags">
    <vt:lpwstr/>
  </property>
</Properties>
</file>